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355" r:id="rId2"/>
    <p:sldId id="344" r:id="rId3"/>
    <p:sldId id="313" r:id="rId4"/>
    <p:sldId id="322" r:id="rId5"/>
    <p:sldId id="356" r:id="rId6"/>
    <p:sldId id="357" r:id="rId7"/>
    <p:sldId id="362" r:id="rId8"/>
    <p:sldId id="364" r:id="rId9"/>
    <p:sldId id="359" r:id="rId10"/>
    <p:sldId id="358" r:id="rId11"/>
    <p:sldId id="329" r:id="rId12"/>
    <p:sldId id="330" r:id="rId13"/>
    <p:sldId id="361"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1419" autoAdjust="0"/>
  </p:normalViewPr>
  <p:slideViewPr>
    <p:cSldViewPr>
      <p:cViewPr>
        <p:scale>
          <a:sx n="60" d="100"/>
          <a:sy n="60" d="100"/>
        </p:scale>
        <p:origin x="-2936" y="-6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6EA664D-DC26-4CE5-8B1D-406EE13E5ECE}" type="datetimeFigureOut">
              <a:rPr lang="en-US" smtClean="0"/>
              <a:pPr/>
              <a:t>11/5/14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5CEBF85-7F22-418E-9B9C-A4ECBA93C5BA}" type="slidenum">
              <a:rPr lang="en-US" smtClean="0"/>
              <a:pPr/>
              <a:t>‹#›</a:t>
            </a:fld>
            <a:endParaRPr lang="en-US"/>
          </a:p>
        </p:txBody>
      </p:sp>
    </p:spTree>
    <p:extLst>
      <p:ext uri="{BB962C8B-B14F-4D97-AF65-F5344CB8AC3E}">
        <p14:creationId xmlns:p14="http://schemas.microsoft.com/office/powerpoint/2010/main" val="21503394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7DFF719-1146-324B-B06E-E5B7FD6F8221}" type="datetimeFigureOut">
              <a:rPr lang="en-US" smtClean="0"/>
              <a:pPr/>
              <a:t>11/5/14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172199B1-6320-AC41-A479-CC815008A080}" type="slidenum">
              <a:rPr lang="en-US" smtClean="0"/>
              <a:pPr/>
              <a:t>‹#›</a:t>
            </a:fld>
            <a:endParaRPr lang="en-US"/>
          </a:p>
        </p:txBody>
      </p:sp>
    </p:spTree>
    <p:extLst>
      <p:ext uri="{BB962C8B-B14F-4D97-AF65-F5344CB8AC3E}">
        <p14:creationId xmlns:p14="http://schemas.microsoft.com/office/powerpoint/2010/main" val="109007225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Befor</a:t>
            </a:r>
            <a:r>
              <a:rPr lang="en-US" b="0" baseline="0"/>
              <a:t>e introducing the terminology on this slide, use the simulation to demonstrate factors affecting concentration. </a:t>
            </a:r>
          </a:p>
          <a:p>
            <a:r>
              <a:rPr lang="en-US" b="0" i="1" baseline="0"/>
              <a:t>See Lecture Demo Guide for details.</a:t>
            </a:r>
            <a:endParaRPr lang="en-US" b="0" i="1"/>
          </a:p>
          <a:p>
            <a:r>
              <a:rPr lang="en-US" b="1"/>
              <a:t>Note</a:t>
            </a:r>
            <a:r>
              <a:rPr lang="en-US" baseline="0"/>
              <a:t> – graphics are from the related PhET simulation </a:t>
            </a:r>
            <a:r>
              <a:rPr lang="en-US" i="1" baseline="0"/>
              <a:t>Sugar and Salt Solutions</a:t>
            </a:r>
            <a:endParaRPr lang="en-US" i="1"/>
          </a:p>
        </p:txBody>
      </p:sp>
      <p:sp>
        <p:nvSpPr>
          <p:cNvPr id="4" name="Slide Number Placeholder 3"/>
          <p:cNvSpPr>
            <a:spLocks noGrp="1"/>
          </p:cNvSpPr>
          <p:nvPr>
            <p:ph type="sldNum" sz="quarter" idx="10"/>
          </p:nvPr>
        </p:nvSpPr>
        <p:spPr/>
        <p:txBody>
          <a:bodyPr/>
          <a:lstStyle/>
          <a:p>
            <a:fld id="{172199B1-6320-AC41-A479-CC815008A080}" type="slidenum">
              <a:rPr lang="en-US" smtClean="0"/>
              <a:pPr/>
              <a:t>3</a:t>
            </a:fld>
            <a:endParaRPr lang="en-US"/>
          </a:p>
        </p:txBody>
      </p:sp>
    </p:spTree>
    <p:extLst>
      <p:ext uri="{BB962C8B-B14F-4D97-AF65-F5344CB8AC3E}">
        <p14:creationId xmlns:p14="http://schemas.microsoft.com/office/powerpoint/2010/main" val="2785036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2199B1-6320-AC41-A479-CC815008A080}" type="slidenum">
              <a:rPr lang="en-US" smtClean="0"/>
              <a:pPr/>
              <a:t>12</a:t>
            </a:fld>
            <a:endParaRPr lang="en-US"/>
          </a:p>
        </p:txBody>
      </p:sp>
    </p:spTree>
    <p:extLst>
      <p:ext uri="{BB962C8B-B14F-4D97-AF65-F5344CB8AC3E}">
        <p14:creationId xmlns:p14="http://schemas.microsoft.com/office/powerpoint/2010/main" val="829007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i="1" u="none" baseline="0" dirty="0"/>
              <a:t>A computation-based dilution problem</a:t>
            </a:r>
            <a:endParaRPr lang="en-US" b="1" i="1" u="none" dirty="0"/>
          </a:p>
          <a:p>
            <a:r>
              <a:rPr lang="en-US" b="1" dirty="0"/>
              <a:t>Correct answer: </a:t>
            </a:r>
            <a:r>
              <a:rPr lang="en-US" b="0" dirty="0"/>
              <a:t>D</a:t>
            </a:r>
          </a:p>
          <a:p>
            <a:r>
              <a:rPr lang="en-US" b="1" dirty="0"/>
              <a:t>Representative</a:t>
            </a:r>
            <a:r>
              <a:rPr lang="en-US" b="1" baseline="0" dirty="0"/>
              <a:t> </a:t>
            </a:r>
            <a:r>
              <a:rPr lang="en-US" b="1" dirty="0"/>
              <a:t>results from pre-general chemistry:</a:t>
            </a:r>
            <a:r>
              <a:rPr lang="en-US" b="0" dirty="0"/>
              <a:t> 81% correct (C is the next most popular answer</a:t>
            </a:r>
            <a:r>
              <a:rPr lang="en-US" b="0" baseline="0" dirty="0"/>
              <a:t> at 10% student responses)</a:t>
            </a:r>
            <a:endParaRPr lang="en-US" b="0" dirty="0"/>
          </a:p>
        </p:txBody>
      </p:sp>
      <p:sp>
        <p:nvSpPr>
          <p:cNvPr id="4" name="Slide Number Placeholder 3"/>
          <p:cNvSpPr>
            <a:spLocks noGrp="1"/>
          </p:cNvSpPr>
          <p:nvPr>
            <p:ph type="sldNum" sz="quarter" idx="10"/>
          </p:nvPr>
        </p:nvSpPr>
        <p:spPr/>
        <p:txBody>
          <a:bodyPr/>
          <a:lstStyle/>
          <a:p>
            <a:fld id="{172199B1-6320-AC41-A479-CC815008A080}" type="slidenum">
              <a:rPr lang="en-US" smtClean="0"/>
              <a:pPr/>
              <a:t>13</a:t>
            </a:fld>
            <a:endParaRPr lang="en-US"/>
          </a:p>
        </p:txBody>
      </p:sp>
    </p:spTree>
    <p:extLst>
      <p:ext uri="{BB962C8B-B14F-4D97-AF65-F5344CB8AC3E}">
        <p14:creationId xmlns:p14="http://schemas.microsoft.com/office/powerpoint/2010/main" val="1600006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2199B1-6320-AC41-A479-CC815008A080}" type="slidenum">
              <a:rPr lang="en-US" smtClean="0"/>
              <a:pPr/>
              <a:t>4</a:t>
            </a:fld>
            <a:endParaRPr lang="en-US"/>
          </a:p>
        </p:txBody>
      </p:sp>
    </p:spTree>
    <p:extLst>
      <p:ext uri="{BB962C8B-B14F-4D97-AF65-F5344CB8AC3E}">
        <p14:creationId xmlns:p14="http://schemas.microsoft.com/office/powerpoint/2010/main" val="3123279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t>Sim</a:t>
            </a:r>
            <a:r>
              <a:rPr lang="en-US" b="1" baseline="0"/>
              <a:t> directions:</a:t>
            </a:r>
            <a:r>
              <a:rPr lang="en-US" b="0" baseline="0"/>
              <a:t> Show students the various features available in the simulation -- use both faucets, add more solid from the salt shaker, evaporate some of the solution – initially without the concentration probe in solution. Comment on changes in solution colour, then use the concentration probe to show how concentration increases or decreases in response to these actions. Use Drink Mix for initial demonstrations as it gives students a real-world connection that they often find more intuitive for building an understanding of terms like dilute and concentrated, and for understanding what impacts concentration. Use sim observations to construct a definition of concentration before asking the following concept questions. </a:t>
            </a:r>
          </a:p>
          <a:p>
            <a:pPr marL="0" marR="0" indent="0" algn="l" defTabSz="457200" rtl="0" eaLnBrk="1" fontAlgn="auto" latinLnBrk="0" hangingPunct="1">
              <a:lnSpc>
                <a:spcPct val="100000"/>
              </a:lnSpc>
              <a:spcBef>
                <a:spcPts val="0"/>
              </a:spcBef>
              <a:spcAft>
                <a:spcPts val="0"/>
              </a:spcAft>
              <a:buClrTx/>
              <a:buSzTx/>
              <a:buFontTx/>
              <a:buNone/>
              <a:tabLst/>
              <a:defRPr/>
            </a:pPr>
            <a:r>
              <a:rPr lang="en-US" b="1"/>
              <a:t>Correct answer: </a:t>
            </a:r>
            <a:r>
              <a:rPr lang="en-US" b="0"/>
              <a:t>B</a:t>
            </a:r>
          </a:p>
          <a:p>
            <a:r>
              <a:rPr lang="en-US" b="1"/>
              <a:t>Representative</a:t>
            </a:r>
            <a:r>
              <a:rPr lang="en-US" b="1" baseline="0"/>
              <a:t> </a:t>
            </a:r>
            <a:r>
              <a:rPr lang="en-US" b="1"/>
              <a:t>results from pre-general chemistry:</a:t>
            </a:r>
            <a:r>
              <a:rPr lang="en-US" b="0"/>
              <a:t> 85% correct (remaining</a:t>
            </a:r>
            <a:r>
              <a:rPr lang="en-US" b="0" baseline="0"/>
              <a:t> students evenly distributed among other answers)</a:t>
            </a:r>
            <a:endParaRPr lang="en-US" b="0"/>
          </a:p>
          <a:p>
            <a:r>
              <a:rPr lang="en-US" b="1" baseline="0"/>
              <a:t>Follow-up discussion: </a:t>
            </a:r>
            <a:r>
              <a:rPr lang="en-US" b="0" baseline="0"/>
              <a:t>Use the simulation to demonstrate each of the options given, and discuss as a class. </a:t>
            </a:r>
          </a:p>
          <a:p>
            <a:endParaRPr lang="en-US" b="0" baseline="0"/>
          </a:p>
          <a:p>
            <a:r>
              <a:rPr lang="en-US" b="0" i="1" baseline="0"/>
              <a:t>Note that setting up a specific starting solution is easiest if you create a slightly more concentrated solution and then dilute with water as needed (water faucets have higher precision control), and then drain any excess solution away.</a:t>
            </a:r>
            <a:endParaRPr lang="en-US" b="0" i="1"/>
          </a:p>
        </p:txBody>
      </p:sp>
      <p:sp>
        <p:nvSpPr>
          <p:cNvPr id="4" name="Slide Number Placeholder 3"/>
          <p:cNvSpPr>
            <a:spLocks noGrp="1"/>
          </p:cNvSpPr>
          <p:nvPr>
            <p:ph type="sldNum" sz="quarter" idx="10"/>
          </p:nvPr>
        </p:nvSpPr>
        <p:spPr/>
        <p:txBody>
          <a:bodyPr/>
          <a:lstStyle/>
          <a:p>
            <a:fld id="{172199B1-6320-AC41-A479-CC815008A080}" type="slidenum">
              <a:rPr lang="en-US" smtClean="0"/>
              <a:pPr/>
              <a:t>5</a:t>
            </a:fld>
            <a:endParaRPr lang="en-US"/>
          </a:p>
        </p:txBody>
      </p:sp>
    </p:spTree>
    <p:extLst>
      <p:ext uri="{BB962C8B-B14F-4D97-AF65-F5344CB8AC3E}">
        <p14:creationId xmlns:p14="http://schemas.microsoft.com/office/powerpoint/2010/main" val="4129337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a:t>Goal: </a:t>
            </a:r>
            <a:r>
              <a:rPr lang="en-US" b="0" baseline="0"/>
              <a:t>Extend students observations of concentration (from the simulation) to the relationship between moles and concentration.</a:t>
            </a:r>
            <a:endParaRPr lang="en-US" b="0"/>
          </a:p>
          <a:p>
            <a:r>
              <a:rPr lang="en-US" b="1"/>
              <a:t>Correct answer: </a:t>
            </a:r>
            <a:r>
              <a:rPr lang="en-US" b="0"/>
              <a:t>C</a:t>
            </a:r>
          </a:p>
          <a:p>
            <a:r>
              <a:rPr lang="en-US" b="1"/>
              <a:t>Representative</a:t>
            </a:r>
            <a:r>
              <a:rPr lang="en-US" b="1" baseline="0"/>
              <a:t> </a:t>
            </a:r>
            <a:r>
              <a:rPr lang="en-US" b="1"/>
              <a:t>results from pre-general chemistry:</a:t>
            </a:r>
            <a:r>
              <a:rPr lang="en-US" b="0"/>
              <a:t> 62% correct (21%</a:t>
            </a:r>
            <a:r>
              <a:rPr lang="en-US" b="0" baseline="0"/>
              <a:t> selected D)</a:t>
            </a:r>
            <a:endParaRPr lang="en-US" b="0"/>
          </a:p>
          <a:p>
            <a:r>
              <a:rPr lang="en-US" b="1" baseline="0"/>
              <a:t>Follow-up discussion:</a:t>
            </a:r>
            <a:r>
              <a:rPr lang="en-US" b="0" baseline="0"/>
              <a:t> Summarize the observations, and ask the class the effect of each these actions on concentration, in parallel.</a:t>
            </a:r>
            <a:endParaRPr lang="en-US" b="0"/>
          </a:p>
        </p:txBody>
      </p:sp>
      <p:sp>
        <p:nvSpPr>
          <p:cNvPr id="4" name="Slide Number Placeholder 3"/>
          <p:cNvSpPr>
            <a:spLocks noGrp="1"/>
          </p:cNvSpPr>
          <p:nvPr>
            <p:ph type="sldNum" sz="quarter" idx="10"/>
          </p:nvPr>
        </p:nvSpPr>
        <p:spPr/>
        <p:txBody>
          <a:bodyPr/>
          <a:lstStyle/>
          <a:p>
            <a:fld id="{172199B1-6320-AC41-A479-CC815008A080}" type="slidenum">
              <a:rPr lang="en-US" smtClean="0"/>
              <a:pPr/>
              <a:t>6</a:t>
            </a:fld>
            <a:endParaRPr lang="en-US"/>
          </a:p>
        </p:txBody>
      </p:sp>
    </p:spTree>
    <p:extLst>
      <p:ext uri="{BB962C8B-B14F-4D97-AF65-F5344CB8AC3E}">
        <p14:creationId xmlns:p14="http://schemas.microsoft.com/office/powerpoint/2010/main" val="4129337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t>Sim</a:t>
            </a:r>
            <a:r>
              <a:rPr lang="en-US" b="1" baseline="0"/>
              <a:t> directions:</a:t>
            </a:r>
            <a:r>
              <a:rPr lang="en-US" b="0" baseline="0"/>
              <a:t> Show students the various features available in the simulation -- use both faucets, add more solid from the salt shaker, evaporate some of the solution – initially without the concentration probe in solution. Comment on changes in solution colour, then use the concentration probe to show how concentration increases or decreases in response to these actions. Use Drink Mix for initial demonstrations as it gives students a real-world connection that they often find more intuitive for building an understanding of terms like dilute and concentrated, and for understanding what impacts concentration. Use sim observations to construct a definition of concentration before asking the following concept questions. </a:t>
            </a:r>
          </a:p>
          <a:p>
            <a:pPr marL="0" marR="0" indent="0" algn="l" defTabSz="457200" rtl="0" eaLnBrk="1" fontAlgn="auto" latinLnBrk="0" hangingPunct="1">
              <a:lnSpc>
                <a:spcPct val="100000"/>
              </a:lnSpc>
              <a:spcBef>
                <a:spcPts val="0"/>
              </a:spcBef>
              <a:spcAft>
                <a:spcPts val="0"/>
              </a:spcAft>
              <a:buClrTx/>
              <a:buSzTx/>
              <a:buFontTx/>
              <a:buNone/>
              <a:tabLst/>
              <a:defRPr/>
            </a:pPr>
            <a:r>
              <a:rPr lang="en-US" b="1"/>
              <a:t>Correct answer: </a:t>
            </a:r>
            <a:r>
              <a:rPr lang="en-US" b="0"/>
              <a:t>B</a:t>
            </a:r>
          </a:p>
          <a:p>
            <a:r>
              <a:rPr lang="en-US" b="1"/>
              <a:t>Representative</a:t>
            </a:r>
            <a:r>
              <a:rPr lang="en-US" b="1" baseline="0"/>
              <a:t> </a:t>
            </a:r>
            <a:r>
              <a:rPr lang="en-US" b="1"/>
              <a:t>results from pre-general chemistry:</a:t>
            </a:r>
            <a:r>
              <a:rPr lang="en-US" b="0"/>
              <a:t> 85% correct (remaining</a:t>
            </a:r>
            <a:r>
              <a:rPr lang="en-US" b="0" baseline="0"/>
              <a:t> students evenly distributed among other answers)</a:t>
            </a:r>
            <a:endParaRPr lang="en-US" b="0"/>
          </a:p>
          <a:p>
            <a:r>
              <a:rPr lang="en-US" b="1" baseline="0"/>
              <a:t>Follow-up discussion: </a:t>
            </a:r>
            <a:r>
              <a:rPr lang="en-US" b="0" baseline="0"/>
              <a:t>Use the simulation to demonstrate each of the options given, and discuss as a class. </a:t>
            </a:r>
          </a:p>
          <a:p>
            <a:endParaRPr lang="en-US" b="0" baseline="0"/>
          </a:p>
          <a:p>
            <a:r>
              <a:rPr lang="en-US" b="0" i="1" baseline="0"/>
              <a:t>Note that setting up a specific starting solution is easiest if you create a slightly more concentrated solution and then dilute with water as needed (water faucets have higher precision control), and then drain any excess solution away.</a:t>
            </a:r>
            <a:endParaRPr lang="en-US" b="0" i="1"/>
          </a:p>
        </p:txBody>
      </p:sp>
      <p:sp>
        <p:nvSpPr>
          <p:cNvPr id="4" name="Slide Number Placeholder 3"/>
          <p:cNvSpPr>
            <a:spLocks noGrp="1"/>
          </p:cNvSpPr>
          <p:nvPr>
            <p:ph type="sldNum" sz="quarter" idx="10"/>
          </p:nvPr>
        </p:nvSpPr>
        <p:spPr/>
        <p:txBody>
          <a:bodyPr/>
          <a:lstStyle/>
          <a:p>
            <a:fld id="{172199B1-6320-AC41-A479-CC815008A080}" type="slidenum">
              <a:rPr lang="en-US" smtClean="0"/>
              <a:pPr/>
              <a:t>7</a:t>
            </a:fld>
            <a:endParaRPr lang="en-US"/>
          </a:p>
        </p:txBody>
      </p:sp>
    </p:spTree>
    <p:extLst>
      <p:ext uri="{BB962C8B-B14F-4D97-AF65-F5344CB8AC3E}">
        <p14:creationId xmlns:p14="http://schemas.microsoft.com/office/powerpoint/2010/main" val="4129337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a:t>Goal: </a:t>
            </a:r>
            <a:r>
              <a:rPr lang="en-US" b="0" baseline="0"/>
              <a:t>Extend students observations of concentration (from the simulation) to the relationship between moles and concentration.</a:t>
            </a:r>
            <a:endParaRPr lang="en-US" b="0"/>
          </a:p>
          <a:p>
            <a:r>
              <a:rPr lang="en-US" b="1"/>
              <a:t>Correct answer: </a:t>
            </a:r>
            <a:r>
              <a:rPr lang="en-US" b="0"/>
              <a:t>C</a:t>
            </a:r>
          </a:p>
          <a:p>
            <a:r>
              <a:rPr lang="en-US" b="1"/>
              <a:t>Representative</a:t>
            </a:r>
            <a:r>
              <a:rPr lang="en-US" b="1" baseline="0"/>
              <a:t> </a:t>
            </a:r>
            <a:r>
              <a:rPr lang="en-US" b="1"/>
              <a:t>results from pre-general chemistry:</a:t>
            </a:r>
            <a:r>
              <a:rPr lang="en-US" b="0"/>
              <a:t> 62% correct (21%</a:t>
            </a:r>
            <a:r>
              <a:rPr lang="en-US" b="0" baseline="0"/>
              <a:t> selected D)</a:t>
            </a:r>
            <a:endParaRPr lang="en-US" b="0"/>
          </a:p>
          <a:p>
            <a:r>
              <a:rPr lang="en-US" b="1" baseline="0"/>
              <a:t>Follow-up discussion:</a:t>
            </a:r>
            <a:r>
              <a:rPr lang="en-US" b="0" baseline="0"/>
              <a:t> Summarize the observations, and ask the class the effect of each these actions on concentration, in parallel.</a:t>
            </a:r>
            <a:endParaRPr lang="en-US" b="0"/>
          </a:p>
        </p:txBody>
      </p:sp>
      <p:sp>
        <p:nvSpPr>
          <p:cNvPr id="4" name="Slide Number Placeholder 3"/>
          <p:cNvSpPr>
            <a:spLocks noGrp="1"/>
          </p:cNvSpPr>
          <p:nvPr>
            <p:ph type="sldNum" sz="quarter" idx="10"/>
          </p:nvPr>
        </p:nvSpPr>
        <p:spPr/>
        <p:txBody>
          <a:bodyPr/>
          <a:lstStyle/>
          <a:p>
            <a:fld id="{172199B1-6320-AC41-A479-CC815008A080}" type="slidenum">
              <a:rPr lang="en-US" smtClean="0"/>
              <a:pPr/>
              <a:t>8</a:t>
            </a:fld>
            <a:endParaRPr lang="en-US"/>
          </a:p>
        </p:txBody>
      </p:sp>
    </p:spTree>
    <p:extLst>
      <p:ext uri="{BB962C8B-B14F-4D97-AF65-F5344CB8AC3E}">
        <p14:creationId xmlns:p14="http://schemas.microsoft.com/office/powerpoint/2010/main" val="4129337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a:t>Goal: </a:t>
            </a:r>
            <a:r>
              <a:rPr lang="en-US" b="0" baseline="0"/>
              <a:t>Have students begin to think about concentration quantitatively</a:t>
            </a:r>
            <a:endParaRPr lang="en-US" b="0"/>
          </a:p>
          <a:p>
            <a:r>
              <a:rPr lang="en-US" b="1"/>
              <a:t>Correct answer: </a:t>
            </a:r>
            <a:r>
              <a:rPr lang="en-US" b="0"/>
              <a:t>C</a:t>
            </a:r>
          </a:p>
          <a:p>
            <a:r>
              <a:rPr lang="en-US" b="1"/>
              <a:t>Representative</a:t>
            </a:r>
            <a:r>
              <a:rPr lang="en-US" b="1" baseline="0"/>
              <a:t> </a:t>
            </a:r>
            <a:r>
              <a:rPr lang="en-US" b="1"/>
              <a:t>results from pre-general chemistry:</a:t>
            </a:r>
            <a:r>
              <a:rPr lang="en-US" b="0"/>
              <a:t> 63% correct (B and C are popular alternate answers</a:t>
            </a:r>
            <a:r>
              <a:rPr lang="en-US" b="0" baseline="0"/>
              <a:t>)</a:t>
            </a:r>
            <a:endParaRPr lang="en-US" b="0"/>
          </a:p>
          <a:p>
            <a:r>
              <a:rPr lang="en-US" b="1" baseline="0"/>
              <a:t>Follow-up discussion:</a:t>
            </a:r>
            <a:r>
              <a:rPr lang="en-US" b="0" baseline="0"/>
              <a:t> Ask students how many moles are in the beaker, and how they figured that out. Ask students to discuss with their peers, and offer the suggestion of thinking about how many moles would be in 1L of this same solution.</a:t>
            </a:r>
            <a:endParaRPr lang="en-US" b="0"/>
          </a:p>
          <a:p>
            <a:pPr defTabSz="465887">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6BB57C3-CADA-6E4C-A25C-E6F42B503F76}" type="slidenum">
              <a:rPr lang="en-US" smtClean="0"/>
              <a:pPr/>
              <a:t>9</a:t>
            </a:fld>
            <a:endParaRPr lang="en-US"/>
          </a:p>
        </p:txBody>
      </p:sp>
    </p:spTree>
    <p:extLst>
      <p:ext uri="{BB962C8B-B14F-4D97-AF65-F5344CB8AC3E}">
        <p14:creationId xmlns:p14="http://schemas.microsoft.com/office/powerpoint/2010/main" val="1939988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Correct answer: </a:t>
            </a:r>
            <a:r>
              <a:rPr lang="en-US" b="0"/>
              <a:t>E</a:t>
            </a:r>
          </a:p>
          <a:p>
            <a:r>
              <a:rPr lang="en-US" b="1"/>
              <a:t>Representative</a:t>
            </a:r>
            <a:r>
              <a:rPr lang="en-US" b="1" baseline="0"/>
              <a:t> </a:t>
            </a:r>
            <a:r>
              <a:rPr lang="en-US" b="1"/>
              <a:t>results from pre-general chemistry:</a:t>
            </a:r>
            <a:r>
              <a:rPr lang="en-US" b="0"/>
              <a:t> 86-89% correct (remaining</a:t>
            </a:r>
            <a:r>
              <a:rPr lang="en-US" b="0" baseline="0"/>
              <a:t> students evenly distributed between other answers)</a:t>
            </a:r>
            <a:endParaRPr lang="en-US" b="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72199B1-6320-AC41-A479-CC815008A080}" type="slidenum">
              <a:rPr lang="en-US" smtClean="0"/>
              <a:pPr/>
              <a:t>10</a:t>
            </a:fld>
            <a:endParaRPr lang="en-US"/>
          </a:p>
        </p:txBody>
      </p:sp>
    </p:spTree>
    <p:extLst>
      <p:ext uri="{BB962C8B-B14F-4D97-AF65-F5344CB8AC3E}">
        <p14:creationId xmlns:p14="http://schemas.microsoft.com/office/powerpoint/2010/main" val="439431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2199B1-6320-AC41-A479-CC815008A080}" type="slidenum">
              <a:rPr lang="en-US" smtClean="0"/>
              <a:pPr/>
              <a:t>11</a:t>
            </a:fld>
            <a:endParaRPr lang="en-US"/>
          </a:p>
        </p:txBody>
      </p:sp>
    </p:spTree>
    <p:extLst>
      <p:ext uri="{BB962C8B-B14F-4D97-AF65-F5344CB8AC3E}">
        <p14:creationId xmlns:p14="http://schemas.microsoft.com/office/powerpoint/2010/main" val="1995206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CA" smtClean="0"/>
              <a:t>3/5/14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2BF34-1205-4B78-90EB-15750B0C9557}" type="slidenum">
              <a:rPr lang="en-US" smtClean="0"/>
              <a:pPr/>
              <a:t>‹#›</a:t>
            </a:fld>
            <a:endParaRPr lang="en-US"/>
          </a:p>
        </p:txBody>
      </p:sp>
    </p:spTree>
    <p:extLst>
      <p:ext uri="{BB962C8B-B14F-4D97-AF65-F5344CB8AC3E}">
        <p14:creationId xmlns:p14="http://schemas.microsoft.com/office/powerpoint/2010/main" val="1813305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CA" smtClean="0"/>
              <a:t>3/5/14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2BF34-1205-4B78-90EB-15750B0C9557}" type="slidenum">
              <a:rPr lang="en-US" smtClean="0"/>
              <a:pPr/>
              <a:t>‹#›</a:t>
            </a:fld>
            <a:endParaRPr lang="en-US"/>
          </a:p>
        </p:txBody>
      </p:sp>
    </p:spTree>
    <p:extLst>
      <p:ext uri="{BB962C8B-B14F-4D97-AF65-F5344CB8AC3E}">
        <p14:creationId xmlns:p14="http://schemas.microsoft.com/office/powerpoint/2010/main" val="3143873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CA" smtClean="0"/>
              <a:t>3/5/14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2BF34-1205-4B78-90EB-15750B0C9557}" type="slidenum">
              <a:rPr lang="en-US" smtClean="0"/>
              <a:pPr/>
              <a:t>‹#›</a:t>
            </a:fld>
            <a:endParaRPr lang="en-US"/>
          </a:p>
        </p:txBody>
      </p:sp>
    </p:spTree>
    <p:extLst>
      <p:ext uri="{BB962C8B-B14F-4D97-AF65-F5344CB8AC3E}">
        <p14:creationId xmlns:p14="http://schemas.microsoft.com/office/powerpoint/2010/main" val="1024399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CA" smtClean="0"/>
              <a:t>3/5/14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2BF34-1205-4B78-90EB-15750B0C9557}" type="slidenum">
              <a:rPr lang="en-US" smtClean="0"/>
              <a:pPr/>
              <a:t>‹#›</a:t>
            </a:fld>
            <a:endParaRPr lang="en-US"/>
          </a:p>
        </p:txBody>
      </p:sp>
    </p:spTree>
    <p:extLst>
      <p:ext uri="{BB962C8B-B14F-4D97-AF65-F5344CB8AC3E}">
        <p14:creationId xmlns:p14="http://schemas.microsoft.com/office/powerpoint/2010/main" val="323411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CA" smtClean="0"/>
              <a:t>3/5/14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2BF34-1205-4B78-90EB-15750B0C9557}" type="slidenum">
              <a:rPr lang="en-US" smtClean="0"/>
              <a:pPr/>
              <a:t>‹#›</a:t>
            </a:fld>
            <a:endParaRPr lang="en-US"/>
          </a:p>
        </p:txBody>
      </p:sp>
    </p:spTree>
    <p:extLst>
      <p:ext uri="{BB962C8B-B14F-4D97-AF65-F5344CB8AC3E}">
        <p14:creationId xmlns:p14="http://schemas.microsoft.com/office/powerpoint/2010/main" val="3280835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CA" smtClean="0"/>
              <a:t>3/5/14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2BF34-1205-4B78-90EB-15750B0C9557}" type="slidenum">
              <a:rPr lang="en-US" smtClean="0"/>
              <a:pPr/>
              <a:t>‹#›</a:t>
            </a:fld>
            <a:endParaRPr lang="en-US"/>
          </a:p>
        </p:txBody>
      </p:sp>
    </p:spTree>
    <p:extLst>
      <p:ext uri="{BB962C8B-B14F-4D97-AF65-F5344CB8AC3E}">
        <p14:creationId xmlns:p14="http://schemas.microsoft.com/office/powerpoint/2010/main" val="2474603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CA" smtClean="0"/>
              <a:t>3/5/14</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12BF34-1205-4B78-90EB-15750B0C9557}" type="slidenum">
              <a:rPr lang="en-US" smtClean="0"/>
              <a:pPr/>
              <a:t>‹#›</a:t>
            </a:fld>
            <a:endParaRPr lang="en-US"/>
          </a:p>
        </p:txBody>
      </p:sp>
    </p:spTree>
    <p:extLst>
      <p:ext uri="{BB962C8B-B14F-4D97-AF65-F5344CB8AC3E}">
        <p14:creationId xmlns:p14="http://schemas.microsoft.com/office/powerpoint/2010/main" val="381263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CA" smtClean="0"/>
              <a:t>3/5/14</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12BF34-1205-4B78-90EB-15750B0C9557}" type="slidenum">
              <a:rPr lang="en-US" smtClean="0"/>
              <a:pPr/>
              <a:t>‹#›</a:t>
            </a:fld>
            <a:endParaRPr lang="en-US"/>
          </a:p>
        </p:txBody>
      </p:sp>
    </p:spTree>
    <p:extLst>
      <p:ext uri="{BB962C8B-B14F-4D97-AF65-F5344CB8AC3E}">
        <p14:creationId xmlns:p14="http://schemas.microsoft.com/office/powerpoint/2010/main" val="2606858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CA" smtClean="0"/>
              <a:t>3/5/14</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12BF34-1205-4B78-90EB-15750B0C9557}" type="slidenum">
              <a:rPr lang="en-US" smtClean="0"/>
              <a:pPr/>
              <a:t>‹#›</a:t>
            </a:fld>
            <a:endParaRPr lang="en-US"/>
          </a:p>
        </p:txBody>
      </p:sp>
    </p:spTree>
    <p:extLst>
      <p:ext uri="{BB962C8B-B14F-4D97-AF65-F5344CB8AC3E}">
        <p14:creationId xmlns:p14="http://schemas.microsoft.com/office/powerpoint/2010/main" val="3867865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CA" smtClean="0"/>
              <a:t>3/5/14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2BF34-1205-4B78-90EB-15750B0C9557}" type="slidenum">
              <a:rPr lang="en-US" smtClean="0"/>
              <a:pPr/>
              <a:t>‹#›</a:t>
            </a:fld>
            <a:endParaRPr lang="en-US"/>
          </a:p>
        </p:txBody>
      </p:sp>
    </p:spTree>
    <p:extLst>
      <p:ext uri="{BB962C8B-B14F-4D97-AF65-F5344CB8AC3E}">
        <p14:creationId xmlns:p14="http://schemas.microsoft.com/office/powerpoint/2010/main" val="3943687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CA" smtClean="0"/>
              <a:t>3/5/14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2BF34-1205-4B78-90EB-15750B0C9557}" type="slidenum">
              <a:rPr lang="en-US" smtClean="0"/>
              <a:pPr/>
              <a:t>‹#›</a:t>
            </a:fld>
            <a:endParaRPr lang="en-US"/>
          </a:p>
        </p:txBody>
      </p:sp>
    </p:spTree>
    <p:extLst>
      <p:ext uri="{BB962C8B-B14F-4D97-AF65-F5344CB8AC3E}">
        <p14:creationId xmlns:p14="http://schemas.microsoft.com/office/powerpoint/2010/main" val="7451042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CA" smtClean="0"/>
              <a:t>3/5/14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12BF34-1205-4B78-90EB-15750B0C9557}" type="slidenum">
              <a:rPr lang="en-US" smtClean="0"/>
              <a:pPr/>
              <a:t>‹#›</a:t>
            </a:fld>
            <a:endParaRPr lang="en-US"/>
          </a:p>
        </p:txBody>
      </p:sp>
    </p:spTree>
    <p:extLst>
      <p:ext uri="{BB962C8B-B14F-4D97-AF65-F5344CB8AC3E}">
        <p14:creationId xmlns:p14="http://schemas.microsoft.com/office/powerpoint/2010/main" val="1082779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000" b="1" u="sng"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hyperlink" Target="http://creativecommons.org/licenses/by/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0" u="none" dirty="0"/>
              <a:t>Annotated Lecture Slides for </a:t>
            </a:r>
            <a:br>
              <a:rPr lang="en-US" b="0" u="none" dirty="0"/>
            </a:br>
            <a:r>
              <a:rPr lang="en-US" b="0" i="1" u="none" dirty="0"/>
              <a:t>Concentration</a:t>
            </a:r>
          </a:p>
        </p:txBody>
      </p:sp>
      <p:pic>
        <p:nvPicPr>
          <p:cNvPr id="6" name="Picture 5" descr="PhET_Logo_taglineblack-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352" y="206234"/>
            <a:ext cx="2659529" cy="1249172"/>
          </a:xfrm>
          <a:prstGeom prst="rect">
            <a:avLst/>
          </a:prstGeom>
        </p:spPr>
      </p:pic>
      <p:sp>
        <p:nvSpPr>
          <p:cNvPr id="7" name="Subtitle 4"/>
          <p:cNvSpPr txBox="1">
            <a:spLocks/>
          </p:cNvSpPr>
          <p:nvPr/>
        </p:nvSpPr>
        <p:spPr>
          <a:xfrm>
            <a:off x="457201" y="3942986"/>
            <a:ext cx="8686799" cy="234526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800" b="1" dirty="0" smtClean="0">
                <a:solidFill>
                  <a:schemeClr val="tx1"/>
                </a:solidFill>
              </a:rPr>
              <a:t>AUTHORS:</a:t>
            </a:r>
          </a:p>
          <a:p>
            <a:pPr algn="l"/>
            <a:r>
              <a:rPr lang="en-US" sz="1800" dirty="0" smtClean="0">
                <a:solidFill>
                  <a:schemeClr val="tx1"/>
                </a:solidFill>
              </a:rPr>
              <a:t>Robert Parson (University of Colorado Boulder)</a:t>
            </a:r>
          </a:p>
          <a:p>
            <a:pPr algn="l"/>
            <a:r>
              <a:rPr lang="en-US" sz="1800" dirty="0">
                <a:solidFill>
                  <a:schemeClr val="tx1"/>
                </a:solidFill>
              </a:rPr>
              <a:t>Trish Loeblein (University of Colorado Boulder)</a:t>
            </a:r>
            <a:endParaRPr lang="en-US" sz="1800" dirty="0" smtClean="0">
              <a:solidFill>
                <a:schemeClr val="tx1"/>
              </a:solidFill>
            </a:endParaRPr>
          </a:p>
          <a:p>
            <a:pPr algn="l"/>
            <a:r>
              <a:rPr lang="en-US" sz="1800" b="1" dirty="0" smtClean="0">
                <a:solidFill>
                  <a:schemeClr val="tx1"/>
                </a:solidFill>
              </a:rPr>
              <a:t>COURSE: </a:t>
            </a:r>
          </a:p>
          <a:p>
            <a:pPr algn="l"/>
            <a:r>
              <a:rPr lang="en-US" sz="1800" dirty="0" smtClean="0">
                <a:solidFill>
                  <a:schemeClr val="tx1"/>
                </a:solidFill>
              </a:rPr>
              <a:t>Introductory / Preparatory College Chemistry</a:t>
            </a:r>
          </a:p>
          <a:p>
            <a:pPr algn="l"/>
            <a:r>
              <a:rPr lang="en-US" sz="1800" b="1" dirty="0" smtClean="0">
                <a:solidFill>
                  <a:schemeClr val="tx1"/>
                </a:solidFill>
              </a:rPr>
              <a:t>COPYRIGHT: </a:t>
            </a:r>
            <a:r>
              <a:rPr lang="en-US" sz="1800" dirty="0" smtClean="0">
                <a:solidFill>
                  <a:schemeClr val="tx1"/>
                </a:solidFill>
              </a:rPr>
              <a:t>This work is licensed under a </a:t>
            </a:r>
            <a:r>
              <a:rPr lang="en-US" sz="1800" u="sng" dirty="0" smtClean="0">
                <a:hlinkClick r:id="rId3"/>
              </a:rPr>
              <a:t>Creative Commons Attribution 4.0 International License</a:t>
            </a:r>
            <a:r>
              <a:rPr lang="en-US" sz="1800" dirty="0" smtClean="0"/>
              <a:t>.</a:t>
            </a:r>
          </a:p>
          <a:p>
            <a:pPr algn="l"/>
            <a:endParaRPr lang="en-US" sz="2000" dirty="0" smtClean="0"/>
          </a:p>
          <a:p>
            <a:pPr algn="l"/>
            <a:endParaRPr lang="en-US" sz="2000" dirty="0" smtClean="0"/>
          </a:p>
          <a:p>
            <a:pPr algn="l"/>
            <a:endParaRPr lang="en-US" dirty="0"/>
          </a:p>
        </p:txBody>
      </p:sp>
    </p:spTree>
    <p:extLst>
      <p:ext uri="{BB962C8B-B14F-4D97-AF65-F5344CB8AC3E}">
        <p14:creationId xmlns:p14="http://schemas.microsoft.com/office/powerpoint/2010/main" val="10039558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457200"/>
            <a:ext cx="7977850" cy="1077218"/>
          </a:xfrm>
          <a:prstGeom prst="rect">
            <a:avLst/>
          </a:prstGeom>
        </p:spPr>
        <p:txBody>
          <a:bodyPr wrap="square">
            <a:spAutoFit/>
          </a:bodyPr>
          <a:lstStyle/>
          <a:p>
            <a:r>
              <a:rPr lang="en-US" sz="3200" dirty="0"/>
              <a:t>What will </a:t>
            </a:r>
            <a:r>
              <a:rPr lang="en-US" sz="3200" dirty="0" smtClean="0"/>
              <a:t>happen </a:t>
            </a:r>
            <a:r>
              <a:rPr lang="en-US" sz="3200" dirty="0"/>
              <a:t>to the </a:t>
            </a:r>
            <a:r>
              <a:rPr lang="en-US" sz="3200" u="sng" dirty="0"/>
              <a:t>concentration</a:t>
            </a:r>
            <a:r>
              <a:rPr lang="en-US" sz="3200" dirty="0"/>
              <a:t> and the </a:t>
            </a:r>
            <a:r>
              <a:rPr lang="en-US" sz="3200" u="sng" dirty="0"/>
              <a:t>number of moles</a:t>
            </a:r>
            <a:r>
              <a:rPr lang="en-US" sz="3200" dirty="0"/>
              <a:t> when water is added? </a:t>
            </a:r>
          </a:p>
        </p:txBody>
      </p:sp>
      <p:sp>
        <p:nvSpPr>
          <p:cNvPr id="6" name="Rectangle 5"/>
          <p:cNvSpPr/>
          <p:nvPr/>
        </p:nvSpPr>
        <p:spPr>
          <a:xfrm>
            <a:off x="152401" y="2334457"/>
            <a:ext cx="5181600" cy="2954655"/>
          </a:xfrm>
          <a:prstGeom prst="rect">
            <a:avLst/>
          </a:prstGeom>
        </p:spPr>
        <p:txBody>
          <a:bodyPr wrap="square">
            <a:spAutoFit/>
          </a:bodyPr>
          <a:lstStyle/>
          <a:p>
            <a:pPr>
              <a:lnSpc>
                <a:spcPct val="130000"/>
              </a:lnSpc>
              <a:tabLst>
                <a:tab pos="349250" algn="l"/>
              </a:tabLst>
            </a:pPr>
            <a:r>
              <a:rPr lang="en-US" sz="2400" dirty="0" smtClean="0"/>
              <a:t> 	</a:t>
            </a:r>
            <a:r>
              <a:rPr lang="en-US" sz="2400" u="sng" dirty="0" smtClean="0"/>
              <a:t>Concentration</a:t>
            </a:r>
            <a:r>
              <a:rPr lang="en-US" sz="2400" dirty="0" smtClean="0"/>
              <a:t>   </a:t>
            </a:r>
            <a:r>
              <a:rPr lang="en-US" sz="2400" u="sng" dirty="0" smtClean="0"/>
              <a:t>Number of moles</a:t>
            </a:r>
            <a:endParaRPr lang="en-US" sz="2400" dirty="0" smtClean="0"/>
          </a:p>
          <a:p>
            <a:pPr marL="682625" lvl="1" indent="-682625">
              <a:lnSpc>
                <a:spcPct val="130000"/>
              </a:lnSpc>
              <a:buFont typeface="+mj-lt"/>
              <a:buAutoNum type="alphaLcPeriod"/>
              <a:tabLst>
                <a:tab pos="2682875" algn="l"/>
              </a:tabLst>
            </a:pPr>
            <a:r>
              <a:rPr lang="en-US" sz="2400" dirty="0" smtClean="0"/>
              <a:t>Increase	Decrease</a:t>
            </a:r>
          </a:p>
          <a:p>
            <a:pPr marL="682625" lvl="1" indent="-682625">
              <a:lnSpc>
                <a:spcPct val="130000"/>
              </a:lnSpc>
              <a:buFont typeface="+mj-lt"/>
              <a:buAutoNum type="alphaLcPeriod"/>
              <a:tabLst>
                <a:tab pos="2682875" algn="l"/>
              </a:tabLst>
            </a:pPr>
            <a:r>
              <a:rPr lang="en-US" sz="2400" dirty="0"/>
              <a:t>Increase	Increase</a:t>
            </a:r>
          </a:p>
          <a:p>
            <a:pPr marL="682625" lvl="1" indent="-682625">
              <a:lnSpc>
                <a:spcPct val="130000"/>
              </a:lnSpc>
              <a:buFont typeface="+mj-lt"/>
              <a:buAutoNum type="alphaLcPeriod"/>
              <a:tabLst>
                <a:tab pos="2682875" algn="l"/>
              </a:tabLst>
            </a:pPr>
            <a:r>
              <a:rPr lang="en-US" sz="2400" dirty="0"/>
              <a:t>No change	No change</a:t>
            </a:r>
          </a:p>
          <a:p>
            <a:pPr marL="682625" lvl="1" indent="-682625">
              <a:lnSpc>
                <a:spcPct val="130000"/>
              </a:lnSpc>
              <a:buFont typeface="+mj-lt"/>
              <a:buAutoNum type="alphaLcPeriod"/>
              <a:tabLst>
                <a:tab pos="2682875" algn="l"/>
              </a:tabLst>
            </a:pPr>
            <a:r>
              <a:rPr lang="en-US" sz="2400" dirty="0"/>
              <a:t>Decrease	Decrease</a:t>
            </a:r>
          </a:p>
          <a:p>
            <a:pPr marL="682625" lvl="1" indent="-682625">
              <a:lnSpc>
                <a:spcPct val="130000"/>
              </a:lnSpc>
              <a:buFont typeface="+mj-lt"/>
              <a:buAutoNum type="alphaLcPeriod"/>
              <a:tabLst>
                <a:tab pos="2682875" algn="l"/>
              </a:tabLst>
            </a:pPr>
            <a:r>
              <a:rPr lang="en-US" sz="2400" dirty="0"/>
              <a:t>Decrease	No change</a:t>
            </a:r>
          </a:p>
        </p:txBody>
      </p:sp>
      <p:sp>
        <p:nvSpPr>
          <p:cNvPr id="7" name="Rectangle 6"/>
          <p:cNvSpPr/>
          <p:nvPr/>
        </p:nvSpPr>
        <p:spPr>
          <a:xfrm>
            <a:off x="152400" y="4800600"/>
            <a:ext cx="42672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creen Shot 2014-11-04 at 8.04.12 PM.png"/>
          <p:cNvPicPr>
            <a:picLocks noChangeAspect="1"/>
          </p:cNvPicPr>
          <p:nvPr/>
        </p:nvPicPr>
        <p:blipFill rotWithShape="1">
          <a:blip r:embed="rId3" cstate="print">
            <a:extLst>
              <a:ext uri="{28A0092B-C50C-407E-A947-70E740481C1C}">
                <a14:useLocalDpi xmlns:a14="http://schemas.microsoft.com/office/drawing/2010/main" val="0"/>
              </a:ext>
            </a:extLst>
          </a:blip>
          <a:srcRect b="9170"/>
          <a:stretch/>
        </p:blipFill>
        <p:spPr>
          <a:xfrm>
            <a:off x="4522325" y="3059733"/>
            <a:ext cx="4555435" cy="2883867"/>
          </a:xfrm>
          <a:prstGeom prst="rect">
            <a:avLst/>
          </a:prstGeom>
          <a:ln>
            <a:solidFill>
              <a:srgbClr val="000000"/>
            </a:solidFill>
          </a:ln>
        </p:spPr>
      </p:pic>
      <p:pic>
        <p:nvPicPr>
          <p:cNvPr id="2" name="Picture 1"/>
          <p:cNvPicPr>
            <a:picLocks noChangeAspect="1"/>
          </p:cNvPicPr>
          <p:nvPr/>
        </p:nvPicPr>
        <p:blipFill>
          <a:blip r:embed="rId4"/>
          <a:stretch>
            <a:fillRect/>
          </a:stretch>
        </p:blipFill>
        <p:spPr>
          <a:xfrm>
            <a:off x="152400" y="6146800"/>
            <a:ext cx="8998476" cy="719390"/>
          </a:xfrm>
          <a:prstGeom prst="rect">
            <a:avLst/>
          </a:prstGeom>
        </p:spPr>
      </p:pic>
    </p:spTree>
    <p:extLst>
      <p:ext uri="{BB962C8B-B14F-4D97-AF65-F5344CB8AC3E}">
        <p14:creationId xmlns:p14="http://schemas.microsoft.com/office/powerpoint/2010/main" val="6526879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Dilutions</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To decrease the concentration of a solution, add more solvent</a:t>
            </a:r>
          </a:p>
          <a:p>
            <a:pPr lvl="1"/>
            <a:r>
              <a:rPr lang="en-US" dirty="0" smtClean="0"/>
              <a:t>The number of solute particles stay the same, but the number of solvent particles increases and the ratio of solute/solvent particles also changes</a:t>
            </a:r>
          </a:p>
          <a:p>
            <a:pPr lvl="1"/>
            <a:r>
              <a:rPr lang="en-US" dirty="0" smtClean="0"/>
              <a:t>This means that the total volume also increases</a:t>
            </a:r>
          </a:p>
        </p:txBody>
      </p:sp>
      <p:grpSp>
        <p:nvGrpSpPr>
          <p:cNvPr id="23" name="Group 22"/>
          <p:cNvGrpSpPr/>
          <p:nvPr/>
        </p:nvGrpSpPr>
        <p:grpSpPr>
          <a:xfrm>
            <a:off x="1911927" y="4495800"/>
            <a:ext cx="1676400" cy="2209800"/>
            <a:chOff x="1447800" y="4648200"/>
            <a:chExt cx="1676400" cy="2209800"/>
          </a:xfrm>
        </p:grpSpPr>
        <p:sp>
          <p:nvSpPr>
            <p:cNvPr id="4" name="Rectangle 3"/>
            <p:cNvSpPr/>
            <p:nvPr/>
          </p:nvSpPr>
          <p:spPr>
            <a:xfrm>
              <a:off x="1447800" y="4648200"/>
              <a:ext cx="1676400" cy="2209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828800" y="6248400"/>
              <a:ext cx="1524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549236" y="6227618"/>
              <a:ext cx="1524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570018" y="5900305"/>
              <a:ext cx="152400"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551709" y="5900305"/>
              <a:ext cx="1524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558636" y="6587836"/>
              <a:ext cx="1524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209800" y="6539345"/>
              <a:ext cx="1524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182091" y="5924550"/>
              <a:ext cx="1524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874818" y="5829300"/>
              <a:ext cx="1524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835728" y="5624946"/>
              <a:ext cx="1524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791691" y="6539345"/>
              <a:ext cx="1524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911928" y="6539345"/>
              <a:ext cx="152400"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182091" y="6227618"/>
              <a:ext cx="152400"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551709" y="6248400"/>
              <a:ext cx="152400"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888672" y="6227618"/>
              <a:ext cx="152400"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842655" y="5924550"/>
              <a:ext cx="152400"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521527" y="6539345"/>
              <a:ext cx="152400"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570018" y="5630141"/>
              <a:ext cx="152400" cy="1905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ight Arrow 21"/>
          <p:cNvSpPr/>
          <p:nvPr/>
        </p:nvSpPr>
        <p:spPr>
          <a:xfrm>
            <a:off x="3886200" y="5282912"/>
            <a:ext cx="1752600" cy="62865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5860471" y="4491060"/>
            <a:ext cx="1676400" cy="2209800"/>
            <a:chOff x="1447800" y="4648200"/>
            <a:chExt cx="1676400" cy="2209800"/>
          </a:xfrm>
        </p:grpSpPr>
        <p:sp>
          <p:nvSpPr>
            <p:cNvPr id="25" name="Rectangle 24"/>
            <p:cNvSpPr/>
            <p:nvPr/>
          </p:nvSpPr>
          <p:spPr>
            <a:xfrm>
              <a:off x="1447800" y="4648200"/>
              <a:ext cx="1676400" cy="2209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849582" y="6229350"/>
              <a:ext cx="1524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590799" y="6229350"/>
              <a:ext cx="1524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849582" y="5236899"/>
              <a:ext cx="152400"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551709" y="6227619"/>
              <a:ext cx="1524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558636" y="6587836"/>
              <a:ext cx="1524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182091" y="6608618"/>
              <a:ext cx="1524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202873" y="5916759"/>
              <a:ext cx="1524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874818" y="6229350"/>
              <a:ext cx="1524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551709" y="5897709"/>
              <a:ext cx="1524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867891" y="6580908"/>
              <a:ext cx="1524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514599" y="6615545"/>
              <a:ext cx="152400"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189018" y="5549610"/>
              <a:ext cx="152400"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849582" y="6587836"/>
              <a:ext cx="152400"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209800" y="6229350"/>
              <a:ext cx="152400"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590800" y="5918490"/>
              <a:ext cx="152400"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821873" y="5869132"/>
              <a:ext cx="152400"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874818" y="5853546"/>
              <a:ext cx="152400" cy="1905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Oval 42"/>
          <p:cNvSpPr/>
          <p:nvPr/>
        </p:nvSpPr>
        <p:spPr>
          <a:xfrm>
            <a:off x="5964381" y="5411070"/>
            <a:ext cx="1524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276108" y="5439641"/>
            <a:ext cx="1524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927270" y="5439641"/>
            <a:ext cx="1524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245925" y="5424923"/>
            <a:ext cx="1524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232071" y="5082887"/>
            <a:ext cx="1524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255324" y="4811053"/>
            <a:ext cx="1524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622471" y="5067924"/>
            <a:ext cx="1524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964380" y="5051736"/>
            <a:ext cx="1524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121142" y="5268191"/>
            <a:ext cx="1587229" cy="923330"/>
          </a:xfrm>
          <a:prstGeom prst="rect">
            <a:avLst/>
          </a:prstGeom>
          <a:noFill/>
        </p:spPr>
        <p:txBody>
          <a:bodyPr wrap="none" rtlCol="0">
            <a:spAutoFit/>
          </a:bodyPr>
          <a:lstStyle/>
          <a:p>
            <a:pPr algn="ctr"/>
            <a:r>
              <a:rPr lang="en-US" dirty="0" smtClean="0"/>
              <a:t>Ratio of </a:t>
            </a:r>
          </a:p>
          <a:p>
            <a:pPr algn="ctr"/>
            <a:r>
              <a:rPr lang="en-US" dirty="0" smtClean="0"/>
              <a:t>solute/solvent:</a:t>
            </a:r>
          </a:p>
          <a:p>
            <a:pPr algn="ctr"/>
            <a:r>
              <a:rPr lang="en-US" dirty="0"/>
              <a:t>8</a:t>
            </a:r>
            <a:r>
              <a:rPr lang="en-US" dirty="0" smtClean="0"/>
              <a:t>/10</a:t>
            </a:r>
            <a:endParaRPr lang="en-US" dirty="0"/>
          </a:p>
        </p:txBody>
      </p:sp>
      <p:sp>
        <p:nvSpPr>
          <p:cNvPr id="52" name="TextBox 51"/>
          <p:cNvSpPr txBox="1"/>
          <p:nvPr/>
        </p:nvSpPr>
        <p:spPr>
          <a:xfrm>
            <a:off x="7556771" y="4935154"/>
            <a:ext cx="1587229" cy="923330"/>
          </a:xfrm>
          <a:prstGeom prst="rect">
            <a:avLst/>
          </a:prstGeom>
          <a:noFill/>
        </p:spPr>
        <p:txBody>
          <a:bodyPr wrap="none" rtlCol="0">
            <a:spAutoFit/>
          </a:bodyPr>
          <a:lstStyle/>
          <a:p>
            <a:pPr algn="ctr"/>
            <a:r>
              <a:rPr lang="en-US" dirty="0" smtClean="0"/>
              <a:t>Ratio of </a:t>
            </a:r>
          </a:p>
          <a:p>
            <a:pPr algn="ctr"/>
            <a:r>
              <a:rPr lang="en-US" dirty="0" smtClean="0"/>
              <a:t>solute/solvent:</a:t>
            </a:r>
          </a:p>
          <a:p>
            <a:pPr algn="ctr"/>
            <a:r>
              <a:rPr lang="en-US" dirty="0" smtClean="0"/>
              <a:t>8/20</a:t>
            </a:r>
            <a:endParaRPr lang="en-US" dirty="0"/>
          </a:p>
        </p:txBody>
      </p:sp>
      <p:sp>
        <p:nvSpPr>
          <p:cNvPr id="53" name="TextBox 52"/>
          <p:cNvSpPr txBox="1"/>
          <p:nvPr/>
        </p:nvSpPr>
        <p:spPr>
          <a:xfrm>
            <a:off x="2798618" y="4837263"/>
            <a:ext cx="760849" cy="369332"/>
          </a:xfrm>
          <a:prstGeom prst="rect">
            <a:avLst/>
          </a:prstGeom>
          <a:noFill/>
        </p:spPr>
        <p:txBody>
          <a:bodyPr wrap="none" rtlCol="0">
            <a:spAutoFit/>
          </a:bodyPr>
          <a:lstStyle/>
          <a:p>
            <a:r>
              <a:rPr lang="en-US" dirty="0" smtClean="0"/>
              <a:t>solute</a:t>
            </a:r>
            <a:endParaRPr lang="en-US" dirty="0"/>
          </a:p>
        </p:txBody>
      </p:sp>
      <p:sp>
        <p:nvSpPr>
          <p:cNvPr id="54" name="TextBox 53"/>
          <p:cNvSpPr txBox="1"/>
          <p:nvPr/>
        </p:nvSpPr>
        <p:spPr>
          <a:xfrm>
            <a:off x="1926357" y="4809100"/>
            <a:ext cx="863185" cy="369332"/>
          </a:xfrm>
          <a:prstGeom prst="rect">
            <a:avLst/>
          </a:prstGeom>
          <a:noFill/>
        </p:spPr>
        <p:txBody>
          <a:bodyPr wrap="none" rtlCol="0">
            <a:spAutoFit/>
          </a:bodyPr>
          <a:lstStyle/>
          <a:p>
            <a:r>
              <a:rPr lang="en-US" dirty="0" smtClean="0"/>
              <a:t>solvent</a:t>
            </a:r>
            <a:endParaRPr lang="en-US" dirty="0"/>
          </a:p>
        </p:txBody>
      </p:sp>
      <p:cxnSp>
        <p:nvCxnSpPr>
          <p:cNvPr id="58" name="Straight Arrow Connector 57"/>
          <p:cNvCxnSpPr/>
          <p:nvPr/>
        </p:nvCxnSpPr>
        <p:spPr>
          <a:xfrm>
            <a:off x="2369127" y="5094481"/>
            <a:ext cx="0" cy="3451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2826327" y="5094481"/>
            <a:ext cx="284019" cy="3304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2673927" y="5470644"/>
            <a:ext cx="152400"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920342" y="5082887"/>
            <a:ext cx="152400"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6615545" y="4803266"/>
            <a:ext cx="1524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6941123" y="4811053"/>
            <a:ext cx="1524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p:cNvPicPr>
            <a:picLocks noChangeAspect="1"/>
          </p:cNvPicPr>
          <p:nvPr/>
        </p:nvPicPr>
        <p:blipFill>
          <a:blip r:embed="rId3"/>
          <a:stretch>
            <a:fillRect/>
          </a:stretch>
        </p:blipFill>
        <p:spPr>
          <a:xfrm>
            <a:off x="145524" y="6150654"/>
            <a:ext cx="8998476" cy="719390"/>
          </a:xfrm>
          <a:prstGeom prst="rect">
            <a:avLst/>
          </a:prstGeom>
        </p:spPr>
      </p:pic>
    </p:spTree>
    <p:extLst>
      <p:ext uri="{BB962C8B-B14F-4D97-AF65-F5344CB8AC3E}">
        <p14:creationId xmlns:p14="http://schemas.microsoft.com/office/powerpoint/2010/main" val="1660233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Dilutions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Usually, a  more concentrated solution is used to make the dilute solutions</a:t>
            </a:r>
          </a:p>
          <a:p>
            <a:r>
              <a:rPr lang="en-US" dirty="0" smtClean="0"/>
              <a:t>Equation: “moles equals moles”</a:t>
            </a:r>
          </a:p>
          <a:p>
            <a:r>
              <a:rPr lang="en-US" dirty="0" err="1" smtClean="0"/>
              <a:t>M</a:t>
            </a:r>
            <a:r>
              <a:rPr lang="en-US" baseline="-25000" dirty="0" err="1" smtClean="0"/>
              <a:t>dil</a:t>
            </a:r>
            <a:r>
              <a:rPr lang="en-US" dirty="0" err="1" smtClean="0"/>
              <a:t>V</a:t>
            </a:r>
            <a:r>
              <a:rPr lang="en-US" baseline="-25000" dirty="0" err="1" smtClean="0"/>
              <a:t>dil</a:t>
            </a:r>
            <a:r>
              <a:rPr lang="en-US" dirty="0" smtClean="0"/>
              <a:t>= </a:t>
            </a:r>
            <a:r>
              <a:rPr lang="en-US" dirty="0" err="1" smtClean="0"/>
              <a:t>M</a:t>
            </a:r>
            <a:r>
              <a:rPr lang="en-US" baseline="-25000" dirty="0" err="1" smtClean="0"/>
              <a:t>conc</a:t>
            </a:r>
            <a:r>
              <a:rPr lang="en-US" dirty="0" err="1" smtClean="0"/>
              <a:t>V</a:t>
            </a:r>
            <a:r>
              <a:rPr lang="en-US" baseline="-25000" dirty="0" err="1" smtClean="0"/>
              <a:t>conc</a:t>
            </a:r>
            <a:endParaRPr lang="en-US" baseline="-25000" dirty="0" smtClean="0"/>
          </a:p>
          <a:p>
            <a:endParaRPr lang="en-US" dirty="0" smtClean="0"/>
          </a:p>
          <a:p>
            <a:r>
              <a:rPr lang="en-US" dirty="0" err="1" smtClean="0"/>
              <a:t>M</a:t>
            </a:r>
            <a:r>
              <a:rPr lang="en-US" baseline="-25000" dirty="0" err="1" smtClean="0"/>
              <a:t>dil</a:t>
            </a:r>
            <a:r>
              <a:rPr lang="en-US" dirty="0" smtClean="0"/>
              <a:t> = Desired dilute molarity</a:t>
            </a:r>
          </a:p>
          <a:p>
            <a:r>
              <a:rPr lang="en-US" dirty="0" err="1" smtClean="0"/>
              <a:t>V</a:t>
            </a:r>
            <a:r>
              <a:rPr lang="en-US" baseline="-25000" dirty="0" err="1" smtClean="0"/>
              <a:t>dil</a:t>
            </a:r>
            <a:r>
              <a:rPr lang="en-US" dirty="0" smtClean="0"/>
              <a:t> = desired total volume</a:t>
            </a:r>
          </a:p>
          <a:p>
            <a:r>
              <a:rPr lang="en-US" dirty="0" err="1" smtClean="0"/>
              <a:t>M</a:t>
            </a:r>
            <a:r>
              <a:rPr lang="en-US" baseline="-25000" dirty="0" err="1" smtClean="0"/>
              <a:t>conc</a:t>
            </a:r>
            <a:r>
              <a:rPr lang="en-US" dirty="0" smtClean="0"/>
              <a:t> = Concentrated molarity (stock solution)</a:t>
            </a:r>
          </a:p>
          <a:p>
            <a:r>
              <a:rPr lang="en-US" dirty="0" err="1" smtClean="0"/>
              <a:t>V</a:t>
            </a:r>
            <a:r>
              <a:rPr lang="en-US" baseline="-25000" dirty="0" err="1" smtClean="0"/>
              <a:t>conc</a:t>
            </a:r>
            <a:r>
              <a:rPr lang="en-US" dirty="0" smtClean="0"/>
              <a:t> = Volume of concentrated solution</a:t>
            </a:r>
          </a:p>
        </p:txBody>
      </p:sp>
      <p:pic>
        <p:nvPicPr>
          <p:cNvPr id="4" name="Picture 3"/>
          <p:cNvPicPr>
            <a:picLocks noChangeAspect="1"/>
          </p:cNvPicPr>
          <p:nvPr/>
        </p:nvPicPr>
        <p:blipFill>
          <a:blip r:embed="rId3"/>
          <a:stretch>
            <a:fillRect/>
          </a:stretch>
        </p:blipFill>
        <p:spPr>
          <a:xfrm>
            <a:off x="145524" y="6138610"/>
            <a:ext cx="8998476" cy="719390"/>
          </a:xfrm>
          <a:prstGeom prst="rect">
            <a:avLst/>
          </a:prstGeom>
        </p:spPr>
      </p:pic>
    </p:spTree>
    <p:extLst>
      <p:ext uri="{BB962C8B-B14F-4D97-AF65-F5344CB8AC3E}">
        <p14:creationId xmlns:p14="http://schemas.microsoft.com/office/powerpoint/2010/main" val="4195904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159" y="418440"/>
            <a:ext cx="8138441" cy="3951851"/>
          </a:xfrm>
          <a:prstGeom prst="rect">
            <a:avLst/>
          </a:prstGeom>
        </p:spPr>
        <p:txBody>
          <a:bodyPr wrap="square">
            <a:spAutoFit/>
          </a:bodyPr>
          <a:lstStyle/>
          <a:p>
            <a:r>
              <a:rPr lang="en-US" sz="2400" dirty="0" smtClean="0"/>
              <a:t>You </a:t>
            </a:r>
            <a:r>
              <a:rPr lang="en-US" sz="2400" dirty="0"/>
              <a:t>start with 0.1 L of a 5.00 </a:t>
            </a:r>
            <a:r>
              <a:rPr lang="en-US" sz="2400" dirty="0" smtClean="0"/>
              <a:t>M solution of NiCl</a:t>
            </a:r>
            <a:r>
              <a:rPr lang="en-US" sz="2400" baseline="-25000" dirty="0" smtClean="0"/>
              <a:t>2</a:t>
            </a:r>
            <a:r>
              <a:rPr lang="en-US" sz="2400" dirty="0" smtClean="0"/>
              <a:t>, </a:t>
            </a:r>
            <a:r>
              <a:rPr lang="en-US" sz="2400" dirty="0"/>
              <a:t>and you plan to dilute it (by adding water) to make a</a:t>
            </a:r>
            <a:r>
              <a:rPr lang="en-US" sz="2400" dirty="0" smtClean="0"/>
              <a:t> solution with a </a:t>
            </a:r>
            <a:r>
              <a:rPr lang="en-US" sz="2400" dirty="0"/>
              <a:t>concentration of </a:t>
            </a:r>
            <a:r>
              <a:rPr lang="en-US" sz="2400" dirty="0" smtClean="0"/>
              <a:t>0.625 M</a:t>
            </a:r>
            <a:r>
              <a:rPr lang="en-US" sz="2400" dirty="0"/>
              <a:t>. </a:t>
            </a:r>
            <a:r>
              <a:rPr lang="en-US" sz="2400" dirty="0" smtClean="0"/>
              <a:t>How far </a:t>
            </a:r>
            <a:r>
              <a:rPr lang="en-US" sz="2400" dirty="0"/>
              <a:t>should you fill the beaker</a:t>
            </a:r>
            <a:r>
              <a:rPr lang="en-US" sz="2400" dirty="0" smtClean="0"/>
              <a:t>?</a:t>
            </a:r>
            <a:endParaRPr lang="en-US" sz="2400" dirty="0"/>
          </a:p>
          <a:p>
            <a:endParaRPr lang="en-US" sz="2400" dirty="0" smtClean="0"/>
          </a:p>
          <a:p>
            <a:pPr>
              <a:lnSpc>
                <a:spcPct val="130000"/>
              </a:lnSpc>
            </a:pPr>
            <a:r>
              <a:rPr lang="en-US" sz="2400" dirty="0" smtClean="0"/>
              <a:t>a.  200 </a:t>
            </a:r>
            <a:r>
              <a:rPr lang="en-US" sz="2400" dirty="0"/>
              <a:t>mL</a:t>
            </a:r>
          </a:p>
          <a:p>
            <a:pPr>
              <a:lnSpc>
                <a:spcPct val="130000"/>
              </a:lnSpc>
            </a:pPr>
            <a:r>
              <a:rPr lang="en-US" sz="2400" dirty="0" smtClean="0"/>
              <a:t>b.  400 </a:t>
            </a:r>
            <a:r>
              <a:rPr lang="en-US" sz="2400" dirty="0"/>
              <a:t>mL</a:t>
            </a:r>
          </a:p>
          <a:p>
            <a:pPr>
              <a:lnSpc>
                <a:spcPct val="130000"/>
              </a:lnSpc>
            </a:pPr>
            <a:r>
              <a:rPr lang="en-US" sz="2400" dirty="0" smtClean="0"/>
              <a:t>c.  600 </a:t>
            </a:r>
            <a:r>
              <a:rPr lang="en-US" sz="2400" dirty="0"/>
              <a:t>mL</a:t>
            </a:r>
          </a:p>
          <a:p>
            <a:pPr>
              <a:lnSpc>
                <a:spcPct val="130000"/>
              </a:lnSpc>
            </a:pPr>
            <a:r>
              <a:rPr lang="en-US" sz="2400" dirty="0" smtClean="0"/>
              <a:t>d.  800 </a:t>
            </a:r>
            <a:r>
              <a:rPr lang="en-US" sz="2400" dirty="0"/>
              <a:t>mL</a:t>
            </a:r>
          </a:p>
          <a:p>
            <a:pPr>
              <a:lnSpc>
                <a:spcPct val="130000"/>
              </a:lnSpc>
            </a:pPr>
            <a:r>
              <a:rPr lang="en-US" sz="2400" dirty="0" smtClean="0"/>
              <a:t>e.  1 </a:t>
            </a:r>
            <a:r>
              <a:rPr lang="en-US" sz="2400" dirty="0"/>
              <a:t>L</a:t>
            </a:r>
          </a:p>
        </p:txBody>
      </p:sp>
      <p:sp>
        <p:nvSpPr>
          <p:cNvPr id="7" name="Rectangle 6"/>
          <p:cNvSpPr/>
          <p:nvPr/>
        </p:nvSpPr>
        <p:spPr>
          <a:xfrm>
            <a:off x="457200" y="3429000"/>
            <a:ext cx="15240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creen Shot 2014-11-04 at 7.22.45 PM.png"/>
          <p:cNvPicPr>
            <a:picLocks noChangeAspect="1"/>
          </p:cNvPicPr>
          <p:nvPr/>
        </p:nvPicPr>
        <p:blipFill rotWithShape="1">
          <a:blip r:embed="rId3" cstate="print">
            <a:extLst>
              <a:ext uri="{28A0092B-C50C-407E-A947-70E740481C1C}">
                <a14:useLocalDpi xmlns:a14="http://schemas.microsoft.com/office/drawing/2010/main" val="0"/>
              </a:ext>
            </a:extLst>
          </a:blip>
          <a:srcRect b="9426"/>
          <a:stretch/>
        </p:blipFill>
        <p:spPr>
          <a:xfrm>
            <a:off x="2362200" y="1752600"/>
            <a:ext cx="6606125" cy="4141033"/>
          </a:xfrm>
          <a:prstGeom prst="rect">
            <a:avLst/>
          </a:prstGeom>
          <a:ln>
            <a:solidFill>
              <a:srgbClr val="000000"/>
            </a:solidFill>
          </a:ln>
        </p:spPr>
      </p:pic>
      <p:pic>
        <p:nvPicPr>
          <p:cNvPr id="3" name="Picture 2"/>
          <p:cNvPicPr>
            <a:picLocks noChangeAspect="1"/>
          </p:cNvPicPr>
          <p:nvPr/>
        </p:nvPicPr>
        <p:blipFill>
          <a:blip r:embed="rId4"/>
          <a:stretch>
            <a:fillRect/>
          </a:stretch>
        </p:blipFill>
        <p:spPr>
          <a:xfrm>
            <a:off x="145524" y="6137390"/>
            <a:ext cx="8998476" cy="719390"/>
          </a:xfrm>
          <a:prstGeom prst="rect">
            <a:avLst/>
          </a:prstGeom>
        </p:spPr>
      </p:pic>
    </p:spTree>
    <p:extLst>
      <p:ext uri="{BB962C8B-B14F-4D97-AF65-F5344CB8AC3E}">
        <p14:creationId xmlns:p14="http://schemas.microsoft.com/office/powerpoint/2010/main" val="14751148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goals</a:t>
            </a:r>
            <a:endParaRPr lang="en-US" dirty="0"/>
          </a:p>
        </p:txBody>
      </p:sp>
      <p:sp>
        <p:nvSpPr>
          <p:cNvPr id="3" name="Content Placeholder 2"/>
          <p:cNvSpPr>
            <a:spLocks noGrp="1"/>
          </p:cNvSpPr>
          <p:nvPr>
            <p:ph idx="1"/>
          </p:nvPr>
        </p:nvSpPr>
        <p:spPr/>
        <p:txBody>
          <a:bodyPr>
            <a:normAutofit fontScale="85000" lnSpcReduction="10000"/>
          </a:bodyPr>
          <a:lstStyle/>
          <a:p>
            <a:pPr lvl="0">
              <a:spcAft>
                <a:spcPts val="1200"/>
              </a:spcAft>
            </a:pPr>
            <a:r>
              <a:rPr lang="en-US" dirty="0"/>
              <a:t>Distinguish between dilute and concentrated solutions</a:t>
            </a:r>
            <a:r>
              <a:rPr lang="en-US" dirty="0" smtClean="0"/>
              <a:t>.</a:t>
            </a:r>
          </a:p>
          <a:p>
            <a:pPr lvl="0">
              <a:spcAft>
                <a:spcPts val="1200"/>
              </a:spcAft>
            </a:pPr>
            <a:r>
              <a:rPr lang="en-US" dirty="0" smtClean="0"/>
              <a:t>Predict how various actions affect the concentration and number of moles of a solution.</a:t>
            </a:r>
            <a:endParaRPr lang="en-US" dirty="0"/>
          </a:p>
          <a:p>
            <a:pPr lvl="0">
              <a:spcAft>
                <a:spcPts val="1200"/>
              </a:spcAft>
            </a:pPr>
            <a:r>
              <a:rPr lang="en-US" dirty="0" smtClean="0"/>
              <a:t>Use </a:t>
            </a:r>
            <a:r>
              <a:rPr lang="en-US" dirty="0"/>
              <a:t>the molarity of a solution to calculate the moles of solute present in a given volume of the solution.</a:t>
            </a:r>
          </a:p>
          <a:p>
            <a:pPr lvl="0">
              <a:spcAft>
                <a:spcPts val="1200"/>
              </a:spcAft>
            </a:pPr>
            <a:r>
              <a:rPr lang="en-US" dirty="0"/>
              <a:t>Use the molarity of a solution to calculate the volume needed to provide a given number of solute moles.</a:t>
            </a:r>
          </a:p>
          <a:p>
            <a:pPr lvl="0">
              <a:spcAft>
                <a:spcPts val="1200"/>
              </a:spcAft>
            </a:pPr>
            <a:r>
              <a:rPr lang="en-US" dirty="0"/>
              <a:t>Calculate final volume or concentration of solutions prepared by dilution</a:t>
            </a:r>
          </a:p>
          <a:p>
            <a:pPr>
              <a:spcAft>
                <a:spcPts val="1200"/>
              </a:spcAft>
            </a:pPr>
            <a:endParaRPr lang="en-US" dirty="0"/>
          </a:p>
        </p:txBody>
      </p:sp>
      <p:pic>
        <p:nvPicPr>
          <p:cNvPr id="4" name="Picture 3"/>
          <p:cNvPicPr>
            <a:picLocks noChangeAspect="1"/>
          </p:cNvPicPr>
          <p:nvPr/>
        </p:nvPicPr>
        <p:blipFill>
          <a:blip r:embed="rId2"/>
          <a:stretch>
            <a:fillRect/>
          </a:stretch>
        </p:blipFill>
        <p:spPr>
          <a:xfrm>
            <a:off x="145524" y="6138610"/>
            <a:ext cx="8998476" cy="719390"/>
          </a:xfrm>
          <a:prstGeom prst="rect">
            <a:avLst/>
          </a:prstGeom>
        </p:spPr>
      </p:pic>
    </p:spTree>
    <p:extLst>
      <p:ext uri="{BB962C8B-B14F-4D97-AF65-F5344CB8AC3E}">
        <p14:creationId xmlns:p14="http://schemas.microsoft.com/office/powerpoint/2010/main" val="29091123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a:t>
            </a:r>
            <a:endParaRPr lang="en-US" dirty="0"/>
          </a:p>
        </p:txBody>
      </p:sp>
      <p:sp>
        <p:nvSpPr>
          <p:cNvPr id="3" name="Content Placeholder 2"/>
          <p:cNvSpPr>
            <a:spLocks noGrp="1"/>
          </p:cNvSpPr>
          <p:nvPr>
            <p:ph idx="1"/>
          </p:nvPr>
        </p:nvSpPr>
        <p:spPr>
          <a:xfrm>
            <a:off x="381000" y="1295400"/>
            <a:ext cx="8229600" cy="4525963"/>
          </a:xfrm>
        </p:spPr>
        <p:txBody>
          <a:bodyPr/>
          <a:lstStyle/>
          <a:p>
            <a:pPr marL="457200" lvl="1" indent="0">
              <a:buNone/>
            </a:pPr>
            <a:r>
              <a:rPr lang="en-US" b="1" dirty="0" smtClean="0"/>
              <a:t>Solute</a:t>
            </a:r>
            <a:r>
              <a:rPr lang="en-US" dirty="0" smtClean="0"/>
              <a:t>: the substance that is dissolved.</a:t>
            </a:r>
          </a:p>
          <a:p>
            <a:pPr marL="457200" lvl="1" indent="0">
              <a:buNone/>
            </a:pPr>
            <a:r>
              <a:rPr lang="en-US" b="1" dirty="0" smtClean="0"/>
              <a:t>Solvent</a:t>
            </a:r>
            <a:r>
              <a:rPr lang="en-US" dirty="0" smtClean="0"/>
              <a:t>: the substance that does the dissolving.</a:t>
            </a:r>
          </a:p>
          <a:p>
            <a:pPr marL="1771650" lvl="4" indent="0">
              <a:buNone/>
            </a:pPr>
            <a:endParaRPr lang="en-US" dirty="0" smtClean="0"/>
          </a:p>
          <a:p>
            <a:pPr lvl="1"/>
            <a:r>
              <a:rPr lang="en-US" dirty="0" smtClean="0"/>
              <a:t>When a solution forms, the solute molecules or ions become evenly dispersed throughout and surrounded by solvent molecules.</a:t>
            </a:r>
          </a:p>
        </p:txBody>
      </p:sp>
      <p:sp>
        <p:nvSpPr>
          <p:cNvPr id="5" name="TextBox 4"/>
          <p:cNvSpPr txBox="1"/>
          <p:nvPr/>
        </p:nvSpPr>
        <p:spPr>
          <a:xfrm>
            <a:off x="1956813" y="6260068"/>
            <a:ext cx="1700787" cy="369332"/>
          </a:xfrm>
          <a:prstGeom prst="rect">
            <a:avLst/>
          </a:prstGeom>
          <a:noFill/>
        </p:spPr>
        <p:txBody>
          <a:bodyPr wrap="none" rtlCol="0">
            <a:spAutoFit/>
          </a:bodyPr>
          <a:lstStyle/>
          <a:p>
            <a:r>
              <a:rPr lang="en-US" dirty="0" smtClean="0"/>
              <a:t>Ionic compound</a:t>
            </a:r>
            <a:endParaRPr lang="en-US" dirty="0"/>
          </a:p>
        </p:txBody>
      </p:sp>
      <p:sp>
        <p:nvSpPr>
          <p:cNvPr id="7" name="TextBox 6"/>
          <p:cNvSpPr txBox="1"/>
          <p:nvPr/>
        </p:nvSpPr>
        <p:spPr>
          <a:xfrm>
            <a:off x="5181600" y="6260068"/>
            <a:ext cx="2199320" cy="369332"/>
          </a:xfrm>
          <a:prstGeom prst="rect">
            <a:avLst/>
          </a:prstGeom>
          <a:noFill/>
        </p:spPr>
        <p:txBody>
          <a:bodyPr wrap="none" rtlCol="0">
            <a:spAutoFit/>
          </a:bodyPr>
          <a:lstStyle/>
          <a:p>
            <a:r>
              <a:rPr lang="en-US" dirty="0" smtClean="0"/>
              <a:t>Molecular compound</a:t>
            </a:r>
            <a:endParaRPr lang="en-US" dirty="0"/>
          </a:p>
        </p:txBody>
      </p:sp>
      <p:pic>
        <p:nvPicPr>
          <p:cNvPr id="16" name="Picture 15" descr="Screen Shot 2014-09-18 at 12.50.48 AM.png"/>
          <p:cNvPicPr>
            <a:picLocks noChangeAspect="1"/>
          </p:cNvPicPr>
          <p:nvPr/>
        </p:nvPicPr>
        <p:blipFill rotWithShape="1">
          <a:blip r:embed="rId3" cstate="print">
            <a:extLst>
              <a:ext uri="{28A0092B-C50C-407E-A947-70E740481C1C}">
                <a14:useLocalDpi xmlns:a14="http://schemas.microsoft.com/office/drawing/2010/main" val="0"/>
              </a:ext>
            </a:extLst>
          </a:blip>
          <a:srcRect l="14832" t="18724" r="34934" b="29424"/>
          <a:stretch/>
        </p:blipFill>
        <p:spPr>
          <a:xfrm>
            <a:off x="1447800" y="4190999"/>
            <a:ext cx="2667000" cy="2133601"/>
          </a:xfrm>
          <a:prstGeom prst="rect">
            <a:avLst/>
          </a:prstGeom>
        </p:spPr>
      </p:pic>
      <p:pic>
        <p:nvPicPr>
          <p:cNvPr id="17" name="Picture 16" descr="Screen Shot 2014-09-19 at 2.10.24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4184904"/>
            <a:ext cx="3028555" cy="2139696"/>
          </a:xfrm>
          <a:prstGeom prst="rect">
            <a:avLst/>
          </a:prstGeom>
        </p:spPr>
      </p:pic>
      <p:sp>
        <p:nvSpPr>
          <p:cNvPr id="18" name="Rectangle 17"/>
          <p:cNvSpPr/>
          <p:nvPr/>
        </p:nvSpPr>
        <p:spPr>
          <a:xfrm>
            <a:off x="7848600" y="4191000"/>
            <a:ext cx="1066800" cy="954107"/>
          </a:xfrm>
          <a:prstGeom prst="rect">
            <a:avLst/>
          </a:prstGeom>
        </p:spPr>
        <p:txBody>
          <a:bodyPr wrap="square">
            <a:spAutoFit/>
          </a:bodyPr>
          <a:lstStyle/>
          <a:p>
            <a:r>
              <a:rPr lang="en-US" sz="1400" i="1">
                <a:latin typeface="Times"/>
                <a:cs typeface="Times"/>
              </a:rPr>
              <a:t>Glucose highlighted in yellow for visibility</a:t>
            </a:r>
            <a:endParaRPr lang="en-US" sz="1400" i="1"/>
          </a:p>
        </p:txBody>
      </p:sp>
      <p:pic>
        <p:nvPicPr>
          <p:cNvPr id="4" name="Picture 3"/>
          <p:cNvPicPr>
            <a:picLocks noChangeAspect="1"/>
          </p:cNvPicPr>
          <p:nvPr/>
        </p:nvPicPr>
        <p:blipFill>
          <a:blip r:embed="rId5"/>
          <a:stretch>
            <a:fillRect/>
          </a:stretch>
        </p:blipFill>
        <p:spPr>
          <a:xfrm>
            <a:off x="145524" y="6138610"/>
            <a:ext cx="8998476" cy="719390"/>
          </a:xfrm>
          <a:prstGeom prst="rect">
            <a:avLst/>
          </a:prstGeom>
        </p:spPr>
      </p:pic>
    </p:spTree>
    <p:extLst>
      <p:ext uri="{BB962C8B-B14F-4D97-AF65-F5344CB8AC3E}">
        <p14:creationId xmlns:p14="http://schemas.microsoft.com/office/powerpoint/2010/main" val="2792122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Concentration units: </a:t>
            </a:r>
            <a:r>
              <a:rPr lang="en-US" dirty="0" err="1" smtClean="0"/>
              <a:t>Molarity</a:t>
            </a:r>
            <a:r>
              <a:rPr lang="en-US" dirty="0" smtClean="0"/>
              <a:t> (M)</a:t>
            </a:r>
            <a:endParaRPr lang="en-US" dirty="0"/>
          </a:p>
        </p:txBody>
      </p:sp>
      <p:sp>
        <p:nvSpPr>
          <p:cNvPr id="3" name="Content Placeholder 2"/>
          <p:cNvSpPr>
            <a:spLocks noGrp="1"/>
          </p:cNvSpPr>
          <p:nvPr>
            <p:ph idx="1"/>
          </p:nvPr>
        </p:nvSpPr>
        <p:spPr/>
        <p:txBody>
          <a:bodyPr/>
          <a:lstStyle/>
          <a:p>
            <a:pPr marL="0" indent="0">
              <a:buNone/>
            </a:pPr>
            <a:r>
              <a:rPr lang="en-US" dirty="0" smtClean="0"/>
              <a:t>	Molarity (M) =  moles of solute</a:t>
            </a:r>
          </a:p>
          <a:p>
            <a:pPr marL="0" indent="0">
              <a:buNone/>
            </a:pPr>
            <a:r>
              <a:rPr lang="en-US" dirty="0"/>
              <a:t>	</a:t>
            </a:r>
            <a:r>
              <a:rPr lang="en-US" dirty="0" smtClean="0"/>
              <a:t>		        liters of solution</a:t>
            </a:r>
          </a:p>
          <a:p>
            <a:endParaRPr lang="en-US" dirty="0" smtClean="0"/>
          </a:p>
          <a:p>
            <a:r>
              <a:rPr lang="en-US" dirty="0" smtClean="0"/>
              <a:t>If given </a:t>
            </a:r>
            <a:r>
              <a:rPr lang="en-US" dirty="0" err="1" smtClean="0"/>
              <a:t>mol</a:t>
            </a:r>
            <a:r>
              <a:rPr lang="en-US" dirty="0" smtClean="0"/>
              <a:t> and L, then can determine M.</a:t>
            </a:r>
          </a:p>
          <a:p>
            <a:r>
              <a:rPr lang="en-US" dirty="0" smtClean="0"/>
              <a:t>If given </a:t>
            </a:r>
            <a:r>
              <a:rPr lang="en-US" dirty="0" err="1" smtClean="0"/>
              <a:t>mol</a:t>
            </a:r>
            <a:r>
              <a:rPr lang="en-US" dirty="0" smtClean="0"/>
              <a:t> and M, can determine L.</a:t>
            </a:r>
          </a:p>
          <a:p>
            <a:r>
              <a:rPr lang="en-US" dirty="0" smtClean="0"/>
              <a:t>If given M and L, can determine mol.</a:t>
            </a:r>
          </a:p>
        </p:txBody>
      </p:sp>
      <p:cxnSp>
        <p:nvCxnSpPr>
          <p:cNvPr id="5" name="Straight Connector 4"/>
          <p:cNvCxnSpPr/>
          <p:nvPr/>
        </p:nvCxnSpPr>
        <p:spPr>
          <a:xfrm>
            <a:off x="4038600" y="2209800"/>
            <a:ext cx="2590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145524" y="6138610"/>
            <a:ext cx="8998476" cy="719390"/>
          </a:xfrm>
          <a:prstGeom prst="rect">
            <a:avLst/>
          </a:prstGeom>
        </p:spPr>
      </p:pic>
    </p:spTree>
    <p:extLst>
      <p:ext uri="{BB962C8B-B14F-4D97-AF65-F5344CB8AC3E}">
        <p14:creationId xmlns:p14="http://schemas.microsoft.com/office/powerpoint/2010/main" val="10135830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457200"/>
            <a:ext cx="7977850" cy="1077218"/>
          </a:xfrm>
          <a:prstGeom prst="rect">
            <a:avLst/>
          </a:prstGeom>
        </p:spPr>
        <p:txBody>
          <a:bodyPr wrap="square">
            <a:spAutoFit/>
          </a:bodyPr>
          <a:lstStyle/>
          <a:p>
            <a:r>
              <a:rPr lang="en-US" sz="3200" dirty="0" smtClean="0"/>
              <a:t>Which action(s) will </a:t>
            </a:r>
            <a:r>
              <a:rPr lang="en-US" sz="3200" b="1" dirty="0" smtClean="0"/>
              <a:t>increase</a:t>
            </a:r>
            <a:r>
              <a:rPr lang="en-US" sz="3200" dirty="0" smtClean="0"/>
              <a:t> the </a:t>
            </a:r>
            <a:r>
              <a:rPr lang="en-US" sz="3200" u="sng" dirty="0" smtClean="0"/>
              <a:t>concentration</a:t>
            </a:r>
            <a:r>
              <a:rPr lang="en-US" sz="3200" dirty="0" smtClean="0"/>
              <a:t> of the solution?</a:t>
            </a:r>
            <a:endParaRPr lang="en-US" sz="3200" dirty="0"/>
          </a:p>
        </p:txBody>
      </p:sp>
      <p:sp>
        <p:nvSpPr>
          <p:cNvPr id="7" name="TextBox 6"/>
          <p:cNvSpPr txBox="1"/>
          <p:nvPr/>
        </p:nvSpPr>
        <p:spPr>
          <a:xfrm>
            <a:off x="518944" y="1891605"/>
            <a:ext cx="3595856" cy="1384995"/>
          </a:xfrm>
          <a:prstGeom prst="rect">
            <a:avLst/>
          </a:prstGeom>
          <a:noFill/>
        </p:spPr>
        <p:txBody>
          <a:bodyPr wrap="none" rtlCol="0">
            <a:spAutoFit/>
          </a:bodyPr>
          <a:lstStyle/>
          <a:p>
            <a:pPr marL="571500" indent="-571500">
              <a:buFont typeface="+mj-ea"/>
              <a:buAutoNum type="circleNumDbPlain"/>
            </a:pPr>
            <a:r>
              <a:rPr lang="en-US" sz="2800" dirty="0" smtClean="0"/>
              <a:t>Add more Co(NO</a:t>
            </a:r>
            <a:r>
              <a:rPr lang="en-US" sz="2800" baseline="-25000" dirty="0" smtClean="0"/>
              <a:t>3</a:t>
            </a:r>
            <a:r>
              <a:rPr lang="en-US" sz="2800" dirty="0" smtClean="0"/>
              <a:t>)</a:t>
            </a:r>
            <a:r>
              <a:rPr lang="en-US" sz="2800" baseline="-25000" dirty="0" smtClean="0"/>
              <a:t>2</a:t>
            </a:r>
          </a:p>
          <a:p>
            <a:pPr marL="571500" indent="-571500">
              <a:buFont typeface="+mj-ea"/>
              <a:buAutoNum type="circleNumDbPlain"/>
            </a:pPr>
            <a:r>
              <a:rPr lang="en-US" sz="2800" dirty="0" smtClean="0"/>
              <a:t>Evaporate water</a:t>
            </a:r>
          </a:p>
          <a:p>
            <a:pPr marL="571500" indent="-571500">
              <a:buFont typeface="+mj-ea"/>
              <a:buAutoNum type="circleNumDbPlain"/>
            </a:pPr>
            <a:r>
              <a:rPr lang="en-US" sz="2800" dirty="0" smtClean="0"/>
              <a:t>Drain solution</a:t>
            </a:r>
            <a:endParaRPr lang="en-US" sz="2800" dirty="0"/>
          </a:p>
        </p:txBody>
      </p:sp>
      <p:sp>
        <p:nvSpPr>
          <p:cNvPr id="8" name="TextBox 7"/>
          <p:cNvSpPr txBox="1"/>
          <p:nvPr/>
        </p:nvSpPr>
        <p:spPr>
          <a:xfrm>
            <a:off x="576937" y="3693855"/>
            <a:ext cx="2852063" cy="2554545"/>
          </a:xfrm>
          <a:prstGeom prst="rect">
            <a:avLst/>
          </a:prstGeom>
          <a:noFill/>
        </p:spPr>
        <p:txBody>
          <a:bodyPr wrap="none" rtlCol="0">
            <a:spAutoFit/>
          </a:bodyPr>
          <a:lstStyle/>
          <a:p>
            <a:pPr marL="514350" indent="-514350">
              <a:spcAft>
                <a:spcPts val="600"/>
              </a:spcAft>
              <a:buFont typeface="+mj-lt"/>
              <a:buAutoNum type="alphaUcPeriod"/>
            </a:pPr>
            <a:r>
              <a:rPr lang="en-US" sz="2800" dirty="0" smtClean="0"/>
              <a:t>(1) only</a:t>
            </a:r>
          </a:p>
          <a:p>
            <a:pPr marL="514350" indent="-514350">
              <a:spcAft>
                <a:spcPts val="600"/>
              </a:spcAft>
              <a:buFont typeface="+mj-lt"/>
              <a:buAutoNum type="alphaUcPeriod"/>
            </a:pPr>
            <a:r>
              <a:rPr lang="en-US" sz="2800" dirty="0"/>
              <a:t>(1) and (2)</a:t>
            </a:r>
          </a:p>
          <a:p>
            <a:pPr marL="514350" indent="-514350">
              <a:spcAft>
                <a:spcPts val="600"/>
              </a:spcAft>
              <a:buFont typeface="+mj-lt"/>
              <a:buAutoNum type="alphaUcPeriod"/>
            </a:pPr>
            <a:r>
              <a:rPr lang="en-US" sz="2800" dirty="0" smtClean="0"/>
              <a:t>(2) and (3)</a:t>
            </a:r>
          </a:p>
          <a:p>
            <a:pPr marL="514350" indent="-514350">
              <a:spcAft>
                <a:spcPts val="600"/>
              </a:spcAft>
              <a:buFont typeface="+mj-lt"/>
              <a:buAutoNum type="alphaUcPeriod"/>
            </a:pPr>
            <a:r>
              <a:rPr lang="en-US" sz="2800" dirty="0" smtClean="0"/>
              <a:t>(1) and (3)</a:t>
            </a:r>
          </a:p>
          <a:p>
            <a:pPr marL="514350" indent="-514350">
              <a:spcAft>
                <a:spcPts val="600"/>
              </a:spcAft>
              <a:buFont typeface="+mj-lt"/>
              <a:buAutoNum type="alphaUcPeriod"/>
            </a:pPr>
            <a:r>
              <a:rPr lang="en-US" sz="2800" dirty="0"/>
              <a:t>(1), (2), and (3)</a:t>
            </a:r>
            <a:endParaRPr lang="en-US" sz="2800" dirty="0" smtClean="0"/>
          </a:p>
        </p:txBody>
      </p:sp>
      <p:pic>
        <p:nvPicPr>
          <p:cNvPr id="2" name="Picture 1"/>
          <p:cNvPicPr>
            <a:picLocks noChangeAspect="1"/>
          </p:cNvPicPr>
          <p:nvPr/>
        </p:nvPicPr>
        <p:blipFill>
          <a:blip r:embed="rId3"/>
          <a:stretch>
            <a:fillRect/>
          </a:stretch>
        </p:blipFill>
        <p:spPr>
          <a:xfrm>
            <a:off x="145524" y="6138610"/>
            <a:ext cx="8998476" cy="719390"/>
          </a:xfrm>
          <a:prstGeom prst="rect">
            <a:avLst/>
          </a:prstGeom>
        </p:spPr>
      </p:pic>
      <p:pic>
        <p:nvPicPr>
          <p:cNvPr id="10" name="Picture 9" descr="Screen Shot 2014-11-04 at 8.04.12 PM.png"/>
          <p:cNvPicPr>
            <a:picLocks noChangeAspect="1"/>
          </p:cNvPicPr>
          <p:nvPr/>
        </p:nvPicPr>
        <p:blipFill rotWithShape="1">
          <a:blip r:embed="rId4" cstate="print">
            <a:extLst>
              <a:ext uri="{28A0092B-C50C-407E-A947-70E740481C1C}">
                <a14:useLocalDpi xmlns:a14="http://schemas.microsoft.com/office/drawing/2010/main" val="0"/>
              </a:ext>
            </a:extLst>
          </a:blip>
          <a:srcRect b="8854"/>
          <a:stretch/>
        </p:blipFill>
        <p:spPr>
          <a:xfrm>
            <a:off x="4174435" y="1905000"/>
            <a:ext cx="4664765" cy="2963333"/>
          </a:xfrm>
          <a:prstGeom prst="rect">
            <a:avLst/>
          </a:prstGeom>
          <a:ln>
            <a:solidFill>
              <a:srgbClr val="000000"/>
            </a:solidFill>
          </a:ln>
        </p:spPr>
      </p:pic>
    </p:spTree>
    <p:extLst>
      <p:ext uri="{BB962C8B-B14F-4D97-AF65-F5344CB8AC3E}">
        <p14:creationId xmlns:p14="http://schemas.microsoft.com/office/powerpoint/2010/main" val="12683363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457200"/>
            <a:ext cx="7977850" cy="1077218"/>
          </a:xfrm>
          <a:prstGeom prst="rect">
            <a:avLst/>
          </a:prstGeom>
        </p:spPr>
        <p:txBody>
          <a:bodyPr wrap="square">
            <a:spAutoFit/>
          </a:bodyPr>
          <a:lstStyle/>
          <a:p>
            <a:r>
              <a:rPr lang="en-US" sz="3200" dirty="0" smtClean="0"/>
              <a:t>Which action(s) will change</a:t>
            </a:r>
            <a:r>
              <a:rPr lang="en-US" sz="3200" b="1" dirty="0" smtClean="0"/>
              <a:t> </a:t>
            </a:r>
            <a:r>
              <a:rPr lang="en-US" sz="3200" dirty="0" smtClean="0"/>
              <a:t>the </a:t>
            </a:r>
          </a:p>
          <a:p>
            <a:r>
              <a:rPr lang="en-US" sz="3200" u="sng" dirty="0" smtClean="0"/>
              <a:t>number of moles of solute</a:t>
            </a:r>
            <a:r>
              <a:rPr lang="en-US" sz="3200" dirty="0" smtClean="0"/>
              <a:t> in the container?</a:t>
            </a:r>
            <a:endParaRPr lang="en-US" sz="3200" dirty="0"/>
          </a:p>
        </p:txBody>
      </p:sp>
      <p:sp>
        <p:nvSpPr>
          <p:cNvPr id="7" name="TextBox 6"/>
          <p:cNvSpPr txBox="1"/>
          <p:nvPr/>
        </p:nvSpPr>
        <p:spPr>
          <a:xfrm>
            <a:off x="518944" y="1891605"/>
            <a:ext cx="3172663" cy="1384995"/>
          </a:xfrm>
          <a:prstGeom prst="rect">
            <a:avLst/>
          </a:prstGeom>
          <a:noFill/>
        </p:spPr>
        <p:txBody>
          <a:bodyPr wrap="none" rtlCol="0">
            <a:spAutoFit/>
          </a:bodyPr>
          <a:lstStyle/>
          <a:p>
            <a:pPr marL="571500" indent="-571500">
              <a:buFont typeface="+mj-ea"/>
              <a:buAutoNum type="circleNumDbPlain"/>
            </a:pPr>
            <a:r>
              <a:rPr lang="en-US" sz="2800" dirty="0" smtClean="0"/>
              <a:t>Add water</a:t>
            </a:r>
            <a:endParaRPr lang="en-US" sz="2800" baseline="-25000" dirty="0" smtClean="0"/>
          </a:p>
          <a:p>
            <a:pPr marL="571500" indent="-571500">
              <a:buFont typeface="+mj-ea"/>
              <a:buAutoNum type="circleNumDbPlain"/>
            </a:pPr>
            <a:r>
              <a:rPr lang="en-US" sz="2800" dirty="0" smtClean="0"/>
              <a:t>Evaporate water</a:t>
            </a:r>
          </a:p>
          <a:p>
            <a:pPr marL="571500" indent="-571500">
              <a:buFont typeface="+mj-ea"/>
              <a:buAutoNum type="circleNumDbPlain"/>
            </a:pPr>
            <a:r>
              <a:rPr lang="en-US" sz="2800" dirty="0" smtClean="0"/>
              <a:t>Drain solution</a:t>
            </a:r>
            <a:endParaRPr lang="en-US" sz="2800" dirty="0"/>
          </a:p>
        </p:txBody>
      </p:sp>
      <p:sp>
        <p:nvSpPr>
          <p:cNvPr id="8" name="TextBox 7"/>
          <p:cNvSpPr txBox="1"/>
          <p:nvPr/>
        </p:nvSpPr>
        <p:spPr>
          <a:xfrm>
            <a:off x="576937" y="3693855"/>
            <a:ext cx="2198038" cy="2554545"/>
          </a:xfrm>
          <a:prstGeom prst="rect">
            <a:avLst/>
          </a:prstGeom>
          <a:noFill/>
        </p:spPr>
        <p:txBody>
          <a:bodyPr wrap="none" rtlCol="0">
            <a:spAutoFit/>
          </a:bodyPr>
          <a:lstStyle/>
          <a:p>
            <a:pPr marL="514350" indent="-514350">
              <a:spcAft>
                <a:spcPts val="600"/>
              </a:spcAft>
              <a:buFont typeface="+mj-lt"/>
              <a:buAutoNum type="alphaUcPeriod"/>
            </a:pPr>
            <a:r>
              <a:rPr lang="en-US" sz="2800" dirty="0" smtClean="0"/>
              <a:t>(1) only</a:t>
            </a:r>
          </a:p>
          <a:p>
            <a:pPr marL="514350" indent="-514350">
              <a:spcAft>
                <a:spcPts val="600"/>
              </a:spcAft>
              <a:buFont typeface="+mj-lt"/>
              <a:buAutoNum type="alphaUcPeriod"/>
            </a:pPr>
            <a:r>
              <a:rPr lang="en-US" sz="2800" dirty="0"/>
              <a:t>(2) only</a:t>
            </a:r>
          </a:p>
          <a:p>
            <a:pPr marL="514350" indent="-514350">
              <a:spcAft>
                <a:spcPts val="600"/>
              </a:spcAft>
              <a:buFont typeface="+mj-lt"/>
              <a:buAutoNum type="alphaUcPeriod"/>
            </a:pPr>
            <a:r>
              <a:rPr lang="en-US" sz="2800" dirty="0" smtClean="0"/>
              <a:t>(3) only</a:t>
            </a:r>
          </a:p>
          <a:p>
            <a:pPr marL="514350" indent="-514350">
              <a:spcAft>
                <a:spcPts val="600"/>
              </a:spcAft>
              <a:buFont typeface="+mj-lt"/>
              <a:buAutoNum type="alphaUcPeriod"/>
            </a:pPr>
            <a:r>
              <a:rPr lang="en-US" sz="2800" dirty="0" smtClean="0"/>
              <a:t>(1) and (2)</a:t>
            </a:r>
          </a:p>
          <a:p>
            <a:pPr marL="514350" indent="-514350">
              <a:spcAft>
                <a:spcPts val="600"/>
              </a:spcAft>
              <a:buFont typeface="+mj-lt"/>
              <a:buAutoNum type="alphaUcPeriod"/>
            </a:pPr>
            <a:r>
              <a:rPr lang="en-US" sz="2800" dirty="0"/>
              <a:t>(2) and (3)</a:t>
            </a:r>
            <a:endParaRPr lang="en-US" sz="2800" dirty="0" smtClean="0"/>
          </a:p>
        </p:txBody>
      </p:sp>
      <p:pic>
        <p:nvPicPr>
          <p:cNvPr id="11" name="Picture 10" descr="Screen Shot 2014-11-04 at 8.04.12 PM.png"/>
          <p:cNvPicPr>
            <a:picLocks noChangeAspect="1"/>
          </p:cNvPicPr>
          <p:nvPr/>
        </p:nvPicPr>
        <p:blipFill rotWithShape="1">
          <a:blip r:embed="rId3" cstate="print">
            <a:extLst>
              <a:ext uri="{28A0092B-C50C-407E-A947-70E740481C1C}">
                <a14:useLocalDpi xmlns:a14="http://schemas.microsoft.com/office/drawing/2010/main" val="0"/>
              </a:ext>
            </a:extLst>
          </a:blip>
          <a:srcRect b="8854"/>
          <a:stretch/>
        </p:blipFill>
        <p:spPr>
          <a:xfrm>
            <a:off x="4174435" y="1905000"/>
            <a:ext cx="4664765" cy="2963333"/>
          </a:xfrm>
          <a:prstGeom prst="rect">
            <a:avLst/>
          </a:prstGeom>
          <a:ln>
            <a:solidFill>
              <a:srgbClr val="000000"/>
            </a:solidFill>
          </a:ln>
        </p:spPr>
      </p:pic>
      <p:pic>
        <p:nvPicPr>
          <p:cNvPr id="2" name="Picture 1"/>
          <p:cNvPicPr>
            <a:picLocks noChangeAspect="1"/>
          </p:cNvPicPr>
          <p:nvPr/>
        </p:nvPicPr>
        <p:blipFill>
          <a:blip r:embed="rId4"/>
          <a:stretch>
            <a:fillRect/>
          </a:stretch>
        </p:blipFill>
        <p:spPr>
          <a:xfrm>
            <a:off x="145524" y="6145068"/>
            <a:ext cx="8998476" cy="719390"/>
          </a:xfrm>
          <a:prstGeom prst="rect">
            <a:avLst/>
          </a:prstGeom>
        </p:spPr>
      </p:pic>
    </p:spTree>
    <p:extLst>
      <p:ext uri="{BB962C8B-B14F-4D97-AF65-F5344CB8AC3E}">
        <p14:creationId xmlns:p14="http://schemas.microsoft.com/office/powerpoint/2010/main" val="24176268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457200"/>
            <a:ext cx="7977850" cy="1077218"/>
          </a:xfrm>
          <a:prstGeom prst="rect">
            <a:avLst/>
          </a:prstGeom>
        </p:spPr>
        <p:txBody>
          <a:bodyPr wrap="square">
            <a:spAutoFit/>
          </a:bodyPr>
          <a:lstStyle/>
          <a:p>
            <a:r>
              <a:rPr lang="en-US" sz="3200" dirty="0" smtClean="0"/>
              <a:t>Which action(s) will </a:t>
            </a:r>
            <a:r>
              <a:rPr lang="en-US" sz="3200" b="1" dirty="0" smtClean="0"/>
              <a:t>increase</a:t>
            </a:r>
            <a:r>
              <a:rPr lang="en-US" sz="3200" dirty="0" smtClean="0"/>
              <a:t> the </a:t>
            </a:r>
            <a:r>
              <a:rPr lang="en-US" sz="3200" u="sng" dirty="0" smtClean="0"/>
              <a:t>concentration</a:t>
            </a:r>
            <a:r>
              <a:rPr lang="en-US" sz="3200" dirty="0" smtClean="0"/>
              <a:t> of the solution?</a:t>
            </a:r>
            <a:endParaRPr lang="en-US" sz="3200" dirty="0"/>
          </a:p>
        </p:txBody>
      </p:sp>
      <p:sp>
        <p:nvSpPr>
          <p:cNvPr id="7" name="TextBox 6"/>
          <p:cNvSpPr txBox="1"/>
          <p:nvPr/>
        </p:nvSpPr>
        <p:spPr>
          <a:xfrm>
            <a:off x="518944" y="1891605"/>
            <a:ext cx="3595856" cy="1384995"/>
          </a:xfrm>
          <a:prstGeom prst="rect">
            <a:avLst/>
          </a:prstGeom>
          <a:noFill/>
        </p:spPr>
        <p:txBody>
          <a:bodyPr wrap="none" rtlCol="0">
            <a:spAutoFit/>
          </a:bodyPr>
          <a:lstStyle/>
          <a:p>
            <a:pPr marL="571500" indent="-571500">
              <a:buFont typeface="+mj-ea"/>
              <a:buAutoNum type="circleNumDbPlain"/>
            </a:pPr>
            <a:r>
              <a:rPr lang="en-US" sz="2800" dirty="0" smtClean="0"/>
              <a:t>Add more Co(NO</a:t>
            </a:r>
            <a:r>
              <a:rPr lang="en-US" sz="2800" baseline="-25000" dirty="0" smtClean="0"/>
              <a:t>3</a:t>
            </a:r>
            <a:r>
              <a:rPr lang="en-US" sz="2800" dirty="0" smtClean="0"/>
              <a:t>)</a:t>
            </a:r>
            <a:r>
              <a:rPr lang="en-US" sz="2800" baseline="-25000" dirty="0" smtClean="0"/>
              <a:t>2</a:t>
            </a:r>
          </a:p>
          <a:p>
            <a:pPr marL="571500" indent="-571500">
              <a:buFont typeface="+mj-ea"/>
              <a:buAutoNum type="circleNumDbPlain"/>
            </a:pPr>
            <a:r>
              <a:rPr lang="en-US" sz="2800" dirty="0" smtClean="0"/>
              <a:t>Evaporate water</a:t>
            </a:r>
          </a:p>
          <a:p>
            <a:pPr marL="571500" indent="-571500">
              <a:buFont typeface="+mj-ea"/>
              <a:buAutoNum type="circleNumDbPlain"/>
            </a:pPr>
            <a:r>
              <a:rPr lang="en-US" sz="2800" dirty="0" smtClean="0"/>
              <a:t>Drain solution</a:t>
            </a:r>
            <a:endParaRPr lang="en-US" sz="2800" dirty="0"/>
          </a:p>
        </p:txBody>
      </p:sp>
      <p:sp>
        <p:nvSpPr>
          <p:cNvPr id="8" name="TextBox 7"/>
          <p:cNvSpPr txBox="1"/>
          <p:nvPr/>
        </p:nvSpPr>
        <p:spPr>
          <a:xfrm>
            <a:off x="576937" y="3693855"/>
            <a:ext cx="2852063" cy="2554545"/>
          </a:xfrm>
          <a:prstGeom prst="rect">
            <a:avLst/>
          </a:prstGeom>
          <a:noFill/>
        </p:spPr>
        <p:txBody>
          <a:bodyPr wrap="none" rtlCol="0">
            <a:spAutoFit/>
          </a:bodyPr>
          <a:lstStyle/>
          <a:p>
            <a:pPr marL="514350" indent="-514350">
              <a:spcAft>
                <a:spcPts val="600"/>
              </a:spcAft>
              <a:buFont typeface="+mj-lt"/>
              <a:buAutoNum type="alphaUcPeriod"/>
            </a:pPr>
            <a:r>
              <a:rPr lang="en-US" sz="2800" dirty="0" smtClean="0"/>
              <a:t>(1) only</a:t>
            </a:r>
          </a:p>
          <a:p>
            <a:pPr marL="514350" indent="-514350">
              <a:spcAft>
                <a:spcPts val="600"/>
              </a:spcAft>
              <a:buFont typeface="+mj-lt"/>
              <a:buAutoNum type="alphaUcPeriod"/>
            </a:pPr>
            <a:r>
              <a:rPr lang="en-US" sz="2800" dirty="0"/>
              <a:t>(1) and (2)</a:t>
            </a:r>
          </a:p>
          <a:p>
            <a:pPr marL="514350" indent="-514350">
              <a:spcAft>
                <a:spcPts val="600"/>
              </a:spcAft>
              <a:buFont typeface="+mj-lt"/>
              <a:buAutoNum type="alphaUcPeriod"/>
            </a:pPr>
            <a:r>
              <a:rPr lang="en-US" sz="2800" dirty="0" smtClean="0"/>
              <a:t>(2) and (3)</a:t>
            </a:r>
          </a:p>
          <a:p>
            <a:pPr marL="514350" indent="-514350">
              <a:spcAft>
                <a:spcPts val="600"/>
              </a:spcAft>
              <a:buFont typeface="+mj-lt"/>
              <a:buAutoNum type="alphaUcPeriod"/>
            </a:pPr>
            <a:r>
              <a:rPr lang="en-US" sz="2800" dirty="0" smtClean="0"/>
              <a:t>(1) and (3)</a:t>
            </a:r>
          </a:p>
          <a:p>
            <a:pPr marL="514350" indent="-514350">
              <a:spcAft>
                <a:spcPts val="600"/>
              </a:spcAft>
              <a:buFont typeface="+mj-lt"/>
              <a:buAutoNum type="alphaUcPeriod"/>
            </a:pPr>
            <a:r>
              <a:rPr lang="en-US" sz="2800" dirty="0"/>
              <a:t>(1), (2), and (3)</a:t>
            </a:r>
            <a:endParaRPr lang="en-US" sz="2800" dirty="0" smtClean="0"/>
          </a:p>
        </p:txBody>
      </p:sp>
      <p:sp>
        <p:nvSpPr>
          <p:cNvPr id="9" name="Rectangle 8"/>
          <p:cNvSpPr/>
          <p:nvPr/>
        </p:nvSpPr>
        <p:spPr>
          <a:xfrm>
            <a:off x="457200" y="4191000"/>
            <a:ext cx="26670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145524" y="6138610"/>
            <a:ext cx="8998476" cy="719390"/>
          </a:xfrm>
          <a:prstGeom prst="rect">
            <a:avLst/>
          </a:prstGeom>
        </p:spPr>
      </p:pic>
      <p:pic>
        <p:nvPicPr>
          <p:cNvPr id="10" name="Picture 9" descr="Screen Shot 2014-11-04 at 8.04.12 PM.png"/>
          <p:cNvPicPr>
            <a:picLocks noChangeAspect="1"/>
          </p:cNvPicPr>
          <p:nvPr/>
        </p:nvPicPr>
        <p:blipFill rotWithShape="1">
          <a:blip r:embed="rId4" cstate="print">
            <a:extLst>
              <a:ext uri="{28A0092B-C50C-407E-A947-70E740481C1C}">
                <a14:useLocalDpi xmlns:a14="http://schemas.microsoft.com/office/drawing/2010/main" val="0"/>
              </a:ext>
            </a:extLst>
          </a:blip>
          <a:srcRect b="8854"/>
          <a:stretch/>
        </p:blipFill>
        <p:spPr>
          <a:xfrm>
            <a:off x="4174435" y="1905000"/>
            <a:ext cx="4664765" cy="2963333"/>
          </a:xfrm>
          <a:prstGeom prst="rect">
            <a:avLst/>
          </a:prstGeom>
          <a:ln>
            <a:solidFill>
              <a:srgbClr val="000000"/>
            </a:solidFill>
          </a:ln>
        </p:spPr>
      </p:pic>
    </p:spTree>
    <p:extLst>
      <p:ext uri="{BB962C8B-B14F-4D97-AF65-F5344CB8AC3E}">
        <p14:creationId xmlns:p14="http://schemas.microsoft.com/office/powerpoint/2010/main" val="29245673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457200"/>
            <a:ext cx="7977850" cy="1077218"/>
          </a:xfrm>
          <a:prstGeom prst="rect">
            <a:avLst/>
          </a:prstGeom>
        </p:spPr>
        <p:txBody>
          <a:bodyPr wrap="square">
            <a:spAutoFit/>
          </a:bodyPr>
          <a:lstStyle/>
          <a:p>
            <a:r>
              <a:rPr lang="en-US" sz="3200" dirty="0" smtClean="0"/>
              <a:t>Which action(s) will change</a:t>
            </a:r>
            <a:r>
              <a:rPr lang="en-US" sz="3200" b="1" dirty="0" smtClean="0"/>
              <a:t> </a:t>
            </a:r>
            <a:r>
              <a:rPr lang="en-US" sz="3200" dirty="0" smtClean="0"/>
              <a:t>the </a:t>
            </a:r>
          </a:p>
          <a:p>
            <a:r>
              <a:rPr lang="en-US" sz="3200" u="sng" dirty="0" smtClean="0"/>
              <a:t>number of moles of solute</a:t>
            </a:r>
            <a:r>
              <a:rPr lang="en-US" sz="3200" dirty="0" smtClean="0"/>
              <a:t> in the container?</a:t>
            </a:r>
            <a:endParaRPr lang="en-US" sz="3200" dirty="0"/>
          </a:p>
        </p:txBody>
      </p:sp>
      <p:sp>
        <p:nvSpPr>
          <p:cNvPr id="7" name="TextBox 6"/>
          <p:cNvSpPr txBox="1"/>
          <p:nvPr/>
        </p:nvSpPr>
        <p:spPr>
          <a:xfrm>
            <a:off x="518944" y="1891605"/>
            <a:ext cx="3172663" cy="1384995"/>
          </a:xfrm>
          <a:prstGeom prst="rect">
            <a:avLst/>
          </a:prstGeom>
          <a:noFill/>
        </p:spPr>
        <p:txBody>
          <a:bodyPr wrap="none" rtlCol="0">
            <a:spAutoFit/>
          </a:bodyPr>
          <a:lstStyle/>
          <a:p>
            <a:pPr marL="571500" indent="-571500">
              <a:buFont typeface="+mj-ea"/>
              <a:buAutoNum type="circleNumDbPlain"/>
            </a:pPr>
            <a:r>
              <a:rPr lang="en-US" sz="2800" dirty="0" smtClean="0"/>
              <a:t>Add water</a:t>
            </a:r>
            <a:endParaRPr lang="en-US" sz="2800" baseline="-25000" dirty="0" smtClean="0"/>
          </a:p>
          <a:p>
            <a:pPr marL="571500" indent="-571500">
              <a:buFont typeface="+mj-ea"/>
              <a:buAutoNum type="circleNumDbPlain"/>
            </a:pPr>
            <a:r>
              <a:rPr lang="en-US" sz="2800" dirty="0" smtClean="0"/>
              <a:t>Evaporate water</a:t>
            </a:r>
          </a:p>
          <a:p>
            <a:pPr marL="571500" indent="-571500">
              <a:buFont typeface="+mj-ea"/>
              <a:buAutoNum type="circleNumDbPlain"/>
            </a:pPr>
            <a:r>
              <a:rPr lang="en-US" sz="2800" dirty="0" smtClean="0"/>
              <a:t>Drain solution</a:t>
            </a:r>
            <a:endParaRPr lang="en-US" sz="2800" dirty="0"/>
          </a:p>
        </p:txBody>
      </p:sp>
      <p:sp>
        <p:nvSpPr>
          <p:cNvPr id="8" name="TextBox 7"/>
          <p:cNvSpPr txBox="1"/>
          <p:nvPr/>
        </p:nvSpPr>
        <p:spPr>
          <a:xfrm>
            <a:off x="576937" y="3693855"/>
            <a:ext cx="2198038" cy="2554545"/>
          </a:xfrm>
          <a:prstGeom prst="rect">
            <a:avLst/>
          </a:prstGeom>
          <a:noFill/>
        </p:spPr>
        <p:txBody>
          <a:bodyPr wrap="none" rtlCol="0">
            <a:spAutoFit/>
          </a:bodyPr>
          <a:lstStyle/>
          <a:p>
            <a:pPr marL="514350" indent="-514350">
              <a:spcAft>
                <a:spcPts val="600"/>
              </a:spcAft>
              <a:buFont typeface="+mj-lt"/>
              <a:buAutoNum type="alphaUcPeriod"/>
            </a:pPr>
            <a:r>
              <a:rPr lang="en-US" sz="2800" dirty="0" smtClean="0"/>
              <a:t>(1) only</a:t>
            </a:r>
          </a:p>
          <a:p>
            <a:pPr marL="514350" indent="-514350">
              <a:spcAft>
                <a:spcPts val="600"/>
              </a:spcAft>
              <a:buFont typeface="+mj-lt"/>
              <a:buAutoNum type="alphaUcPeriod"/>
            </a:pPr>
            <a:r>
              <a:rPr lang="en-US" sz="2800" dirty="0"/>
              <a:t>(2) only</a:t>
            </a:r>
          </a:p>
          <a:p>
            <a:pPr marL="514350" indent="-514350">
              <a:spcAft>
                <a:spcPts val="600"/>
              </a:spcAft>
              <a:buFont typeface="+mj-lt"/>
              <a:buAutoNum type="alphaUcPeriod"/>
            </a:pPr>
            <a:r>
              <a:rPr lang="en-US" sz="2800" dirty="0" smtClean="0"/>
              <a:t>(3) only</a:t>
            </a:r>
          </a:p>
          <a:p>
            <a:pPr marL="514350" indent="-514350">
              <a:spcAft>
                <a:spcPts val="600"/>
              </a:spcAft>
              <a:buFont typeface="+mj-lt"/>
              <a:buAutoNum type="alphaUcPeriod"/>
            </a:pPr>
            <a:r>
              <a:rPr lang="en-US" sz="2800" dirty="0" smtClean="0"/>
              <a:t>(1) and (2)</a:t>
            </a:r>
          </a:p>
          <a:p>
            <a:pPr marL="514350" indent="-514350">
              <a:spcAft>
                <a:spcPts val="600"/>
              </a:spcAft>
              <a:buFont typeface="+mj-lt"/>
              <a:buAutoNum type="alphaUcPeriod"/>
            </a:pPr>
            <a:r>
              <a:rPr lang="en-US" sz="2800" dirty="0"/>
              <a:t>(2) and (3)</a:t>
            </a:r>
            <a:endParaRPr lang="en-US" sz="2800" dirty="0" smtClean="0"/>
          </a:p>
        </p:txBody>
      </p:sp>
      <p:sp>
        <p:nvSpPr>
          <p:cNvPr id="9" name="Rectangle 8"/>
          <p:cNvSpPr/>
          <p:nvPr/>
        </p:nvSpPr>
        <p:spPr>
          <a:xfrm>
            <a:off x="457200" y="4724400"/>
            <a:ext cx="26670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Screen Shot 2014-11-04 at 8.04.12 PM.png"/>
          <p:cNvPicPr>
            <a:picLocks noChangeAspect="1"/>
          </p:cNvPicPr>
          <p:nvPr/>
        </p:nvPicPr>
        <p:blipFill rotWithShape="1">
          <a:blip r:embed="rId3" cstate="print">
            <a:extLst>
              <a:ext uri="{28A0092B-C50C-407E-A947-70E740481C1C}">
                <a14:useLocalDpi xmlns:a14="http://schemas.microsoft.com/office/drawing/2010/main" val="0"/>
              </a:ext>
            </a:extLst>
          </a:blip>
          <a:srcRect b="8854"/>
          <a:stretch/>
        </p:blipFill>
        <p:spPr>
          <a:xfrm>
            <a:off x="4174435" y="1905000"/>
            <a:ext cx="4664765" cy="2963333"/>
          </a:xfrm>
          <a:prstGeom prst="rect">
            <a:avLst/>
          </a:prstGeom>
          <a:ln>
            <a:solidFill>
              <a:srgbClr val="000000"/>
            </a:solidFill>
          </a:ln>
        </p:spPr>
      </p:pic>
      <p:pic>
        <p:nvPicPr>
          <p:cNvPr id="2" name="Picture 1"/>
          <p:cNvPicPr>
            <a:picLocks noChangeAspect="1"/>
          </p:cNvPicPr>
          <p:nvPr/>
        </p:nvPicPr>
        <p:blipFill>
          <a:blip r:embed="rId4"/>
          <a:stretch>
            <a:fillRect/>
          </a:stretch>
        </p:blipFill>
        <p:spPr>
          <a:xfrm>
            <a:off x="145524" y="6145068"/>
            <a:ext cx="8998476" cy="719390"/>
          </a:xfrm>
          <a:prstGeom prst="rect">
            <a:avLst/>
          </a:prstGeom>
        </p:spPr>
      </p:pic>
    </p:spTree>
    <p:extLst>
      <p:ext uri="{BB962C8B-B14F-4D97-AF65-F5344CB8AC3E}">
        <p14:creationId xmlns:p14="http://schemas.microsoft.com/office/powerpoint/2010/main" val="12560582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4225" y="228600"/>
            <a:ext cx="8010413" cy="584776"/>
          </a:xfrm>
          <a:prstGeom prst="rect">
            <a:avLst/>
          </a:prstGeom>
        </p:spPr>
        <p:txBody>
          <a:bodyPr wrap="square">
            <a:spAutoFit/>
          </a:bodyPr>
          <a:lstStyle/>
          <a:p>
            <a:r>
              <a:rPr lang="en-US" sz="3200" dirty="0" smtClean="0"/>
              <a:t>How </a:t>
            </a:r>
            <a:r>
              <a:rPr lang="en-US" sz="3200" dirty="0"/>
              <a:t>many moles of solute are in the beaker</a:t>
            </a:r>
            <a:r>
              <a:rPr lang="en-US" sz="3200" dirty="0" smtClean="0"/>
              <a:t>?</a:t>
            </a:r>
            <a:endParaRPr lang="en-US" sz="3200" dirty="0"/>
          </a:p>
        </p:txBody>
      </p:sp>
      <p:sp>
        <p:nvSpPr>
          <p:cNvPr id="4" name="TextBox 3"/>
          <p:cNvSpPr txBox="1"/>
          <p:nvPr/>
        </p:nvSpPr>
        <p:spPr>
          <a:xfrm>
            <a:off x="609600" y="5257800"/>
            <a:ext cx="8229600" cy="1384995"/>
          </a:xfrm>
          <a:prstGeom prst="rect">
            <a:avLst/>
          </a:prstGeom>
          <a:noFill/>
        </p:spPr>
        <p:txBody>
          <a:bodyPr wrap="square" rtlCol="0">
            <a:spAutoFit/>
          </a:bodyPr>
          <a:lstStyle/>
          <a:p>
            <a:r>
              <a:rPr lang="en-US" sz="2800" dirty="0" smtClean="0"/>
              <a:t>a. 0.05 moles	b. 0.50 moles	c. 1.00 moles	</a:t>
            </a:r>
          </a:p>
          <a:p>
            <a:r>
              <a:rPr lang="en-US" sz="2800" dirty="0" smtClean="0"/>
              <a:t>	d. 1.50 moles 	e. None of these	</a:t>
            </a:r>
            <a:endParaRPr lang="en-US" sz="2800" dirty="0"/>
          </a:p>
        </p:txBody>
      </p:sp>
      <p:sp>
        <p:nvSpPr>
          <p:cNvPr id="5" name="Rectangle 4"/>
          <p:cNvSpPr/>
          <p:nvPr/>
        </p:nvSpPr>
        <p:spPr>
          <a:xfrm>
            <a:off x="4114800" y="6135707"/>
            <a:ext cx="35052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creen Shot 2014-11-04 at 8.04.12 PM.png"/>
          <p:cNvPicPr>
            <a:picLocks noChangeAspect="1"/>
          </p:cNvPicPr>
          <p:nvPr/>
        </p:nvPicPr>
        <p:blipFill rotWithShape="1">
          <a:blip r:embed="rId3" cstate="print">
            <a:extLst>
              <a:ext uri="{28A0092B-C50C-407E-A947-70E740481C1C}">
                <a14:useLocalDpi xmlns:a14="http://schemas.microsoft.com/office/drawing/2010/main" val="0"/>
              </a:ext>
            </a:extLst>
          </a:blip>
          <a:srcRect b="9268"/>
          <a:stretch/>
        </p:blipFill>
        <p:spPr>
          <a:xfrm>
            <a:off x="1447800" y="1049867"/>
            <a:ext cx="6172200" cy="3903133"/>
          </a:xfrm>
          <a:prstGeom prst="rect">
            <a:avLst/>
          </a:prstGeom>
          <a:ln>
            <a:solidFill>
              <a:srgbClr val="000000"/>
            </a:solidFill>
          </a:ln>
        </p:spPr>
      </p:pic>
      <p:pic>
        <p:nvPicPr>
          <p:cNvPr id="3" name="Picture 2"/>
          <p:cNvPicPr>
            <a:picLocks noChangeAspect="1"/>
          </p:cNvPicPr>
          <p:nvPr/>
        </p:nvPicPr>
        <p:blipFill>
          <a:blip r:embed="rId4"/>
          <a:stretch>
            <a:fillRect/>
          </a:stretch>
        </p:blipFill>
        <p:spPr>
          <a:xfrm>
            <a:off x="153545" y="6138610"/>
            <a:ext cx="8998476" cy="719390"/>
          </a:xfrm>
          <a:prstGeom prst="rect">
            <a:avLst/>
          </a:prstGeom>
        </p:spPr>
      </p:pic>
    </p:spTree>
    <p:extLst>
      <p:ext uri="{BB962C8B-B14F-4D97-AF65-F5344CB8AC3E}">
        <p14:creationId xmlns:p14="http://schemas.microsoft.com/office/powerpoint/2010/main" val="14675290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958</TotalTime>
  <Words>1342</Words>
  <Application>Microsoft Macintosh PowerPoint</Application>
  <PresentationFormat>On-screen Show (4:3)</PresentationFormat>
  <Paragraphs>148</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Annotated Lecture Slides for  Concentration</vt:lpstr>
      <vt:lpstr>Learning goals</vt:lpstr>
      <vt:lpstr>Solutions</vt:lpstr>
      <vt:lpstr>Concentration units: Molarity (M)</vt:lpstr>
      <vt:lpstr>PowerPoint Presentation</vt:lpstr>
      <vt:lpstr>PowerPoint Presentation</vt:lpstr>
      <vt:lpstr>PowerPoint Presentation</vt:lpstr>
      <vt:lpstr>PowerPoint Presentation</vt:lpstr>
      <vt:lpstr>PowerPoint Presentation</vt:lpstr>
      <vt:lpstr>PowerPoint Presentation</vt:lpstr>
      <vt:lpstr>Dilutions</vt:lpstr>
      <vt:lpstr>Dilutions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Nabilah Rontu Carlon</dc:creator>
  <cp:lastModifiedBy>Yuen-ying Carpenter</cp:lastModifiedBy>
  <cp:revision>148</cp:revision>
  <cp:lastPrinted>2014-03-05T15:16:56Z</cp:lastPrinted>
  <dcterms:created xsi:type="dcterms:W3CDTF">2013-11-04T04:36:49Z</dcterms:created>
  <dcterms:modified xsi:type="dcterms:W3CDTF">2014-11-05T08:27:02Z</dcterms:modified>
</cp:coreProperties>
</file>