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6" r:id="rId17"/>
    <p:sldId id="273" r:id="rId18"/>
    <p:sldId id="270" r:id="rId19"/>
    <p:sldId id="275" r:id="rId20"/>
    <p:sldId id="278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F0B5E-6BD2-46A6-8D31-3619EA97ECC6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6AFB0-CC23-453B-9533-5C46584CC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9466E-C294-45C8-B6C9-844108183E99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3A680-B7FA-4F58-A35D-61531B02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5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78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there</a:t>
            </a:r>
            <a:r>
              <a:rPr lang="en-US" baseline="0" dirty="0" smtClean="0"/>
              <a:t> are 4 protons so atom or ion is ok; oxygen has a atomic number of 8, so I used it for a distractor.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3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electrons (net charge) is an</a:t>
            </a:r>
            <a:r>
              <a:rPr lang="en-US" baseline="0" dirty="0" smtClean="0"/>
              <a:t> independent variable to nuclear stability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83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8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9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1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39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7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5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9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7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0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1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86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D9B1-80B7-4449-90FC-EB75B795C6B3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an Atom</a:t>
            </a:r>
            <a:br>
              <a:rPr lang="en-US" dirty="0" smtClean="0"/>
            </a:br>
            <a:r>
              <a:rPr lang="en-US" sz="2000" b="1" dirty="0" smtClean="0"/>
              <a:t>Demos </a:t>
            </a:r>
            <a:r>
              <a:rPr lang="en-US" sz="2000" b="1" dirty="0"/>
              <a:t>for pre-lesson and clicker questions for post-lesson</a:t>
            </a:r>
            <a:br>
              <a:rPr lang="en-US" sz="2000" b="1" dirty="0"/>
            </a:br>
            <a:r>
              <a:rPr lang="en-US" sz="2000" b="1" dirty="0"/>
              <a:t>Trish Loeblein </a:t>
            </a:r>
            <a:r>
              <a:rPr lang="en-US" sz="2000" b="1" dirty="0" smtClean="0"/>
              <a:t>6/14/2011</a:t>
            </a:r>
            <a:br>
              <a:rPr lang="en-US" sz="2000" b="1" dirty="0" smtClean="0"/>
            </a:br>
            <a:r>
              <a:rPr lang="en-US" sz="2000" dirty="0">
                <a:hlinkClick r:id="rId3"/>
              </a:rPr>
              <a:t>http://phet.colorado.edu/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77200" cy="4953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Learning Goals- Students will be able to: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atom models that show stable atoms or ions.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given information about subatomic particles to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Identify an element and its position on the periodic table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Draw models of  atoms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Determine if the model is for a neutral atom or an ion.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Predict how addition or subtraction of a proton, neutron, or electron will change the element, the charge, and the mass of their atom or ion.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Describe all vocabulary words needed to meet the goals. 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a periodic symbol to tell the number of protons, neutrons, and electrons in an atom or ion.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Draw the symbol for the element as you would see on the periodic table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4a. 8 marshmallows and 12 sticks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400300" y="4533900"/>
            <a:ext cx="1905000" cy="6096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914900" y="4381500"/>
            <a:ext cx="1905000" cy="6096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67300" y="2095500"/>
            <a:ext cx="1905000" cy="6096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00300" y="2095500"/>
            <a:ext cx="1905000" cy="6096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619500" y="3314700"/>
            <a:ext cx="25908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104900" y="33147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4100" y="20955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Magnetic Disk 4"/>
          <p:cNvSpPr/>
          <p:nvPr/>
        </p:nvSpPr>
        <p:spPr>
          <a:xfrm rot="16200000">
            <a:off x="2019300" y="17907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16200000">
            <a:off x="4533900" y="17145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62200" y="4419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 rot="16200000">
            <a:off x="2057400" y="41148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 rot="16200000">
            <a:off x="4572000" y="4038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715000" y="4038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200400" y="4038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28194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 rot="16200000">
            <a:off x="4114800" y="2514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/>
          <p:cNvSpPr/>
          <p:nvPr/>
        </p:nvSpPr>
        <p:spPr>
          <a:xfrm rot="16200000">
            <a:off x="6629400" y="24384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57700" y="51435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 rot="16200000">
            <a:off x="4152900" y="48387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 rot="16200000">
            <a:off x="6667500" y="47625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 for Post-Lesson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. What can you make with 4 protons </a:t>
            </a:r>
            <a:r>
              <a:rPr lang="en-US" b="1" dirty="0">
                <a:solidFill>
                  <a:srgbClr val="7030A0"/>
                </a:solidFill>
              </a:rPr>
              <a:t>and 4</a:t>
            </a:r>
            <a:r>
              <a:rPr lang="en-US" b="1" dirty="0" smtClean="0">
                <a:solidFill>
                  <a:srgbClr val="7030A0"/>
                </a:solidFill>
              </a:rPr>
              <a:t> neutrons?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981199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Oxygen atom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Oxygen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Beryllium atom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Beryllium</a:t>
            </a:r>
            <a:r>
              <a:rPr lang="en-US" sz="3600" b="1" dirty="0" smtClean="0"/>
              <a:t>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2</a:t>
            </a:r>
            <a:r>
              <a:rPr lang="en-US" sz="3600" b="1" dirty="0" smtClean="0"/>
              <a:t> of these</a:t>
            </a:r>
            <a:endParaRPr lang="en-US" sz="3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165310" y="1298723"/>
            <a:ext cx="2794440" cy="2514600"/>
            <a:chOff x="6248400" y="1821764"/>
            <a:chExt cx="2438400" cy="2216836"/>
          </a:xfrm>
        </p:grpSpPr>
        <p:grpSp>
          <p:nvGrpSpPr>
            <p:cNvPr id="5" name="Group 4"/>
            <p:cNvGrpSpPr/>
            <p:nvPr/>
          </p:nvGrpSpPr>
          <p:grpSpPr>
            <a:xfrm>
              <a:off x="6248400" y="1821764"/>
              <a:ext cx="2438400" cy="2216836"/>
              <a:chOff x="0" y="0"/>
              <a:chExt cx="738835" cy="738836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39" t="15122" r="48421" b="23415"/>
              <a:stretch/>
            </p:blipFill>
            <p:spPr bwMode="auto">
              <a:xfrm>
                <a:off x="0" y="0"/>
                <a:ext cx="738835" cy="73883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7" name="Oval 6"/>
              <p:cNvSpPr/>
              <p:nvPr/>
            </p:nvSpPr>
            <p:spPr>
              <a:xfrm>
                <a:off x="36576" y="36576"/>
                <a:ext cx="657860" cy="65786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34086" y="226772"/>
                <a:ext cx="270510" cy="27051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343814" y="343815"/>
                <a:ext cx="51207" cy="45719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359" y="2646981"/>
              <a:ext cx="56197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08" y="381000"/>
            <a:ext cx="328879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559519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2. Would you predict that 4 protons </a:t>
            </a:r>
            <a:r>
              <a:rPr lang="en-US" b="1" dirty="0">
                <a:solidFill>
                  <a:srgbClr val="7030A0"/>
                </a:solidFill>
              </a:rPr>
              <a:t>and 4</a:t>
            </a:r>
            <a:r>
              <a:rPr lang="en-US" b="1" dirty="0" smtClean="0">
                <a:solidFill>
                  <a:srgbClr val="7030A0"/>
                </a:solidFill>
              </a:rPr>
              <a:t> neutrons will make a stable nucleus?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9" y="2935800"/>
            <a:ext cx="7545812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 smtClean="0"/>
              <a:t>No, because the net charge </a:t>
            </a:r>
          </a:p>
          <a:p>
            <a:pPr marL="574675"/>
            <a:r>
              <a:rPr lang="en-US" sz="3200" b="1" dirty="0" smtClean="0"/>
              <a:t>is high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sz="3200" b="1" dirty="0" smtClean="0"/>
              <a:t>No, because there should always be more protons than neutrons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sz="3200" b="1" dirty="0" smtClean="0"/>
              <a:t>Yes, because the number of protons and neutrons are about equal</a:t>
            </a: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7116446" y="1339641"/>
            <a:ext cx="1689016" cy="1551910"/>
            <a:chOff x="6248400" y="1821764"/>
            <a:chExt cx="2438400" cy="2216836"/>
          </a:xfrm>
        </p:grpSpPr>
        <p:grpSp>
          <p:nvGrpSpPr>
            <p:cNvPr id="5" name="Group 4"/>
            <p:cNvGrpSpPr/>
            <p:nvPr/>
          </p:nvGrpSpPr>
          <p:grpSpPr>
            <a:xfrm>
              <a:off x="6248400" y="1821764"/>
              <a:ext cx="2438400" cy="2216836"/>
              <a:chOff x="0" y="0"/>
              <a:chExt cx="738835" cy="7388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39" t="15122" r="48421" b="23415"/>
              <a:stretch/>
            </p:blipFill>
            <p:spPr bwMode="auto">
              <a:xfrm>
                <a:off x="0" y="0"/>
                <a:ext cx="738835" cy="73883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" name="Oval 7"/>
              <p:cNvSpPr/>
              <p:nvPr/>
            </p:nvSpPr>
            <p:spPr>
              <a:xfrm>
                <a:off x="36576" y="36576"/>
                <a:ext cx="657860" cy="65786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34086" y="226772"/>
                <a:ext cx="270510" cy="27051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343814" y="343815"/>
                <a:ext cx="51207" cy="45719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359" y="2646981"/>
              <a:ext cx="56197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370" y="440720"/>
            <a:ext cx="2984417" cy="8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11" y="3048000"/>
            <a:ext cx="22098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6248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3</a:t>
            </a:r>
            <a:r>
              <a:rPr lang="en-US" b="1" dirty="0" smtClean="0">
                <a:solidFill>
                  <a:srgbClr val="7030A0"/>
                </a:solidFill>
              </a:rPr>
              <a:t>. If you have 5 protons &amp;     6 neutrons,  how many electrons would you add to make a neutral atom 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0480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5 electrons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6 electrons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11 electrons</a:t>
            </a:r>
            <a:endParaRPr lang="en-U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291064" cy="143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0"/>
            <a:ext cx="2647950" cy="17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838200"/>
            <a:ext cx="81189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Reasoning: Neutrons don’t matter because they have zero charge; need equal number of protons and electrons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08206"/>
            <a:ext cx="2514600" cy="221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06" y="4210664"/>
            <a:ext cx="3767563" cy="221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27413"/>
            <a:ext cx="3781425" cy="155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5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58674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4</a:t>
            </a:r>
            <a:r>
              <a:rPr lang="en-US" b="1" dirty="0" smtClean="0">
                <a:solidFill>
                  <a:srgbClr val="7030A0"/>
                </a:solidFill>
              </a:rPr>
              <a:t>. What is mass for an atom with 8 protons, 9 neutrons and 8 electrons?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609600"/>
            <a:ext cx="25781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1905000"/>
            <a:ext cx="7603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814484"/>
            <a:ext cx="51816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Zero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8</a:t>
            </a:r>
            <a:endParaRPr lang="en-US" sz="4000" b="1" dirty="0"/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16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17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7912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5</a:t>
            </a:r>
            <a:r>
              <a:rPr lang="en-US" b="1" dirty="0" smtClean="0">
                <a:solidFill>
                  <a:srgbClr val="7030A0"/>
                </a:solidFill>
              </a:rPr>
              <a:t>. If you have 5 protons,   6 neutrons, &amp; 5 electrons,  what would the symbol look like?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829" y="5715000"/>
            <a:ext cx="748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A            B              C             D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730" y="250723"/>
            <a:ext cx="3324225" cy="136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7"/>
          <a:stretch/>
        </p:blipFill>
        <p:spPr bwMode="auto">
          <a:xfrm>
            <a:off x="6132717" y="1616618"/>
            <a:ext cx="2401683" cy="23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4" y="4407631"/>
            <a:ext cx="1575354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835" y="4407631"/>
            <a:ext cx="1574061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23" y="4407631"/>
            <a:ext cx="1503493" cy="144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42" y="4407631"/>
            <a:ext cx="1504158" cy="14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5486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6</a:t>
            </a:r>
            <a:r>
              <a:rPr lang="en-US" b="1" dirty="0" smtClean="0">
                <a:solidFill>
                  <a:srgbClr val="7030A0"/>
                </a:solidFill>
              </a:rPr>
              <a:t>. If you have 8 protons, 9 neutrons,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10 electrons, what would the atom or ion be?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296" y="3124200"/>
            <a:ext cx="51816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Zero, it’s an atom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+2 ion</a:t>
            </a:r>
            <a:endParaRPr lang="en-US" sz="4000" b="1" dirty="0"/>
          </a:p>
          <a:p>
            <a:pPr marL="742950" indent="-742950">
              <a:buFont typeface="+mj-lt"/>
              <a:buAutoNum type="alphaUcPeriod"/>
            </a:pPr>
            <a:r>
              <a:rPr lang="en-US" sz="4000" b="1" dirty="0"/>
              <a:t>+</a:t>
            </a:r>
            <a:r>
              <a:rPr lang="en-US" sz="4000" b="1" dirty="0" smtClean="0"/>
              <a:t>1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-1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-2 ion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84" y="1491734"/>
            <a:ext cx="3129125" cy="28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97" y="228600"/>
            <a:ext cx="366032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4008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7. If you have 3 protons,         4 neutrons, &amp; 3 electrons, what would the mod</a:t>
            </a:r>
            <a:r>
              <a:rPr lang="en-US" b="1" dirty="0">
                <a:solidFill>
                  <a:srgbClr val="7030A0"/>
                </a:solidFill>
              </a:rPr>
              <a:t>e</a:t>
            </a:r>
            <a:r>
              <a:rPr lang="en-US" b="1" dirty="0" smtClean="0">
                <a:solidFill>
                  <a:srgbClr val="7030A0"/>
                </a:solidFill>
              </a:rPr>
              <a:t>l look like?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34786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3 red &amp; 3 blue in center; 4 grey on rings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3 red </a:t>
            </a:r>
            <a:r>
              <a:rPr lang="en-US" sz="3600" b="1" dirty="0"/>
              <a:t>&amp; </a:t>
            </a:r>
            <a:r>
              <a:rPr lang="en-US" sz="3600" b="1" dirty="0" smtClean="0"/>
              <a:t>4 grey </a:t>
            </a:r>
            <a:r>
              <a:rPr lang="en-US" sz="3600" b="1" dirty="0"/>
              <a:t>in center; </a:t>
            </a:r>
            <a:r>
              <a:rPr lang="en-US" sz="3600" b="1" dirty="0" smtClean="0"/>
              <a:t>3 blue </a:t>
            </a:r>
            <a:r>
              <a:rPr lang="en-US" sz="3600" b="1" dirty="0"/>
              <a:t>on </a:t>
            </a:r>
            <a:r>
              <a:rPr lang="en-US" sz="3600" b="1" dirty="0" smtClean="0"/>
              <a:t>rings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3 </a:t>
            </a:r>
            <a:r>
              <a:rPr lang="en-US" sz="3600" b="1" dirty="0" smtClean="0"/>
              <a:t>blue </a:t>
            </a:r>
            <a:r>
              <a:rPr lang="en-US" sz="3600" b="1" dirty="0"/>
              <a:t>&amp; 4 grey in center; 3 </a:t>
            </a:r>
            <a:r>
              <a:rPr lang="en-US" sz="3600" b="1" dirty="0" smtClean="0"/>
              <a:t>red </a:t>
            </a:r>
            <a:r>
              <a:rPr lang="en-US" sz="3600" b="1" dirty="0"/>
              <a:t>on </a:t>
            </a:r>
            <a:r>
              <a:rPr lang="en-US" sz="3600" b="1" dirty="0" smtClean="0"/>
              <a:t>rings</a:t>
            </a:r>
            <a:endParaRPr lang="en-US" sz="36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704846" y="1625845"/>
            <a:ext cx="1524000" cy="1447800"/>
            <a:chOff x="0" y="0"/>
            <a:chExt cx="738835" cy="7388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39" t="15122" r="48421" b="23415"/>
            <a:stretch/>
          </p:blipFill>
          <p:spPr bwMode="auto">
            <a:xfrm>
              <a:off x="0" y="0"/>
              <a:ext cx="738835" cy="73883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36576" y="36576"/>
              <a:ext cx="657860" cy="6578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4086" y="226772"/>
              <a:ext cx="270510" cy="27051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43814" y="343815"/>
              <a:ext cx="51207" cy="4571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51" y="228600"/>
            <a:ext cx="293007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The toothpick must have a marshmallow on each end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ach part must be used.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7056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8. If a particle has 3 protons,         4 neutrons, &amp; 3 electrons, then a proton is added what would the symbol be?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29" y="228600"/>
            <a:ext cx="293007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00" y="2133600"/>
            <a:ext cx="201474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8458200" y="609600"/>
            <a:ext cx="381000" cy="1981200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58829" y="5715000"/>
            <a:ext cx="748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A            B              C             D</a:t>
            </a:r>
            <a:endParaRPr lang="en-US" sz="4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314640" y="4114800"/>
                <a:ext cx="1905000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𝟕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baseline="0">
                              <a:effectLst/>
                              <a:latin typeface="Cambria Math"/>
                              <a:ea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640" y="4114800"/>
                <a:ext cx="1905000" cy="1371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2399077" y="4114800"/>
                <a:ext cx="1905000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𝟕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baseline="0">
                              <a:effectLst/>
                              <a:latin typeface="Cambria Math"/>
                              <a:ea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9077" y="4114800"/>
                <a:ext cx="1905000" cy="1371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4574460" y="4114800"/>
                <a:ext cx="2089355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𝟖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460" y="4114800"/>
                <a:ext cx="2089355" cy="1371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"/>
              <p:cNvSpPr txBox="1">
                <a:spLocks noChangeArrowheads="1"/>
              </p:cNvSpPr>
              <p:nvPr/>
            </p:nvSpPr>
            <p:spPr bwMode="auto">
              <a:xfrm>
                <a:off x="6830963" y="4114800"/>
                <a:ext cx="2281082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𝟖</m:t>
                              </m:r>
                            </m:sup>
                            <m:e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𝐁𝐞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0963" y="4114800"/>
                <a:ext cx="2281082" cy="13716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can you make with </a:t>
            </a:r>
            <a:r>
              <a:rPr lang="en-US" dirty="0"/>
              <a:t>2 </a:t>
            </a:r>
            <a:r>
              <a:rPr lang="en-US" dirty="0" smtClean="0"/>
              <a:t>marshmallows </a:t>
            </a:r>
            <a:r>
              <a:rPr lang="en-US" dirty="0"/>
              <a:t>and </a:t>
            </a:r>
            <a:r>
              <a:rPr lang="en-US" dirty="0" smtClean="0"/>
              <a:t>one </a:t>
            </a:r>
            <a:r>
              <a:rPr lang="en-US" dirty="0"/>
              <a:t>toothpick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5240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24384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57600" y="20574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657600" y="20574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1a. What would you call this?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 rot="16200000">
            <a:off x="33528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16200000">
            <a:off x="5867400" y="16764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What can you make with 3 marshmallows </a:t>
            </a:r>
            <a:r>
              <a:rPr lang="en-US" dirty="0"/>
              <a:t>and </a:t>
            </a:r>
            <a:r>
              <a:rPr lang="en-US" dirty="0" smtClean="0"/>
              <a:t>3 toothpicks 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5240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24384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57600" y="19050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6858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22860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57600" y="26670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6200000" flipH="1">
            <a:off x="3657600" y="2438400"/>
            <a:ext cx="1524000" cy="15240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5105400" y="2590800"/>
            <a:ext cx="1524000" cy="76200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7600" y="20574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What would you call this?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 rot="16200000">
            <a:off x="33528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16200000">
            <a:off x="5867400" y="16764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 rot="16200000">
            <a:off x="4914900" y="33909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can you make with 4 marshmallows </a:t>
            </a:r>
            <a:r>
              <a:rPr lang="en-US" dirty="0"/>
              <a:t>and 4</a:t>
            </a:r>
            <a:r>
              <a:rPr lang="en-US" dirty="0" smtClean="0"/>
              <a:t> toothpicks 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5240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24384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257800" y="19812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6858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257800" y="22860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57800" y="25908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agnetic Disk 10"/>
          <p:cNvSpPr/>
          <p:nvPr/>
        </p:nvSpPr>
        <p:spPr>
          <a:xfrm>
            <a:off x="34290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57800" y="2895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rot="5400000">
            <a:off x="4953000" y="3276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438400" y="32766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7600" y="20574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3a.What would you call this?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 rot="16200000">
            <a:off x="3352800" y="17526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16200000">
            <a:off x="5867400" y="16764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695700" y="4381500"/>
            <a:ext cx="2590800" cy="0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 rot="16200000">
            <a:off x="3390900" y="40767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 rot="16200000">
            <a:off x="5905500" y="4000500"/>
            <a:ext cx="685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How many marshmallows and how many toothpicks would you need to make a box?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639</Words>
  <Application>Microsoft Office PowerPoint</Application>
  <PresentationFormat>On-screen Show (4:3)</PresentationFormat>
  <Paragraphs>96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Build an Atom Demos for pre-lesson and clicker questions for post-lesson Trish Loeblein 6/14/2011 http://phet.colorado.edu/ </vt:lpstr>
      <vt:lpstr>Rules</vt:lpstr>
      <vt:lpstr>1. What can you make with 2 marshmallows and one toothpick ?</vt:lpstr>
      <vt:lpstr>1a. What would you call this?</vt:lpstr>
      <vt:lpstr>2. What can you make with 3 marshmallows and 3 toothpicks ?</vt:lpstr>
      <vt:lpstr>2a. What would you call this?</vt:lpstr>
      <vt:lpstr>3. What can you make with 4 marshmallows and 4 toothpicks ?</vt:lpstr>
      <vt:lpstr>3a.What would you call this?</vt:lpstr>
      <vt:lpstr>4. How many marshmallows and how many toothpicks would you need to make a box?</vt:lpstr>
      <vt:lpstr>4a. 8 marshmallows and 12 sticks</vt:lpstr>
      <vt:lpstr>Clicker questions for Post-Lesson</vt:lpstr>
      <vt:lpstr>1. What can you make with 4 protons and 4 neutrons? </vt:lpstr>
      <vt:lpstr>2. Would you predict that 4 protons and 4 neutrons will make a stable nucleus? </vt:lpstr>
      <vt:lpstr>3. If you have 5 protons &amp;     6 neutrons,  how many electrons would you add to make a neutral atom ?</vt:lpstr>
      <vt:lpstr>3. Reasoning: Neutrons don’t matter because they have zero charge; need equal number of protons and electrons</vt:lpstr>
      <vt:lpstr>4. What is mass for an atom with 8 protons, 9 neutrons and 8 electrons?</vt:lpstr>
      <vt:lpstr>5. If you have 5 protons,   6 neutrons, &amp; 5 electrons,  what would the symbol look like?</vt:lpstr>
      <vt:lpstr>6. If you have 8 protons, 9 neutrons, 10 electrons, what would the atom or ion be?</vt:lpstr>
      <vt:lpstr>7. If you have 3 protons,         4 neutrons, &amp; 3 electrons, what would the model look like?</vt:lpstr>
      <vt:lpstr>8. If a particle has 3 protons,         4 neutrons, &amp; 3 electrons, then a proton is added what would the symbol be?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an Atom http://phet.colorado.edu/</dc:title>
  <dc:creator>trish</dc:creator>
  <cp:lastModifiedBy>Trish Loeblein</cp:lastModifiedBy>
  <cp:revision>29</cp:revision>
  <dcterms:created xsi:type="dcterms:W3CDTF">2010-10-15T02:31:05Z</dcterms:created>
  <dcterms:modified xsi:type="dcterms:W3CDTF">2011-06-19T04:26:33Z</dcterms:modified>
</cp:coreProperties>
</file>